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Jura Bold" charset="1" panose="00000800000000000000"/>
      <p:regular r:id="rId19"/>
    </p:embeddedFont>
    <p:embeddedFont>
      <p:font typeface="HK Grotesk Medium" charset="1" panose="00000600000000000000"/>
      <p:regular r:id="rId20"/>
    </p:embeddedFont>
    <p:embeddedFont>
      <p:font typeface="Lora" charset="1" panose="00000500000000000000"/>
      <p:regular r:id="rId21"/>
    </p:embeddedFont>
    <p:embeddedFont>
      <p:font typeface="Poppins Bold" charset="1" panose="00000800000000000000"/>
      <p:regular r:id="rId22"/>
    </p:embeddedFont>
    <p:embeddedFont>
      <p:font typeface="Arimo" charset="1" panose="020B06040202020202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 Id="rId5" Target="../media/image1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https://github.com/Yerassyl04/CompVision/tree/main/filter10"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1951" y="-456403"/>
            <a:ext cx="18609951" cy="11199807"/>
          </a:xfrm>
          <a:custGeom>
            <a:avLst/>
            <a:gdLst/>
            <a:ahLst/>
            <a:cxnLst/>
            <a:rect r="r" b="b" t="t" l="l"/>
            <a:pathLst>
              <a:path h="11199807" w="18609951">
                <a:moveTo>
                  <a:pt x="0" y="0"/>
                </a:moveTo>
                <a:lnTo>
                  <a:pt x="18609951" y="0"/>
                </a:lnTo>
                <a:lnTo>
                  <a:pt x="18609951" y="11199806"/>
                </a:lnTo>
                <a:lnTo>
                  <a:pt x="0" y="11199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876069" y="7314690"/>
            <a:ext cx="7465281" cy="1948823"/>
          </a:xfrm>
          <a:prstGeom prst="rect">
            <a:avLst/>
          </a:prstGeom>
          <a:solidFill>
            <a:srgbClr val="393BE4">
              <a:alpha val="22745"/>
            </a:srgbClr>
          </a:solidFill>
        </p:spPr>
      </p:sp>
      <p:sp>
        <p:nvSpPr>
          <p:cNvPr name="Freeform 4" id="4"/>
          <p:cNvSpPr/>
          <p:nvPr/>
        </p:nvSpPr>
        <p:spPr>
          <a:xfrm flipH="false" flipV="false" rot="436196">
            <a:off x="10834173" y="-5232416"/>
            <a:ext cx="17035324" cy="11072961"/>
          </a:xfrm>
          <a:custGeom>
            <a:avLst/>
            <a:gdLst/>
            <a:ahLst/>
            <a:cxnLst/>
            <a:rect r="r" b="b" t="t" l="l"/>
            <a:pathLst>
              <a:path h="11072961" w="17035324">
                <a:moveTo>
                  <a:pt x="0" y="0"/>
                </a:moveTo>
                <a:lnTo>
                  <a:pt x="17035324" y="0"/>
                </a:lnTo>
                <a:lnTo>
                  <a:pt x="17035324" y="11072961"/>
                </a:lnTo>
                <a:lnTo>
                  <a:pt x="0" y="11072961"/>
                </a:lnTo>
                <a:lnTo>
                  <a:pt x="0" y="0"/>
                </a:lnTo>
                <a:close/>
              </a:path>
            </a:pathLst>
          </a:custGeom>
          <a:blipFill>
            <a:blip r:embed="rId4">
              <a:alphaModFix amt="67000"/>
            </a:blip>
            <a:stretch>
              <a:fillRect l="0" t="0" r="0" b="0"/>
            </a:stretch>
          </a:blipFill>
        </p:spPr>
      </p:sp>
      <p:sp>
        <p:nvSpPr>
          <p:cNvPr name="AutoShape 5" id="5"/>
          <p:cNvSpPr/>
          <p:nvPr/>
        </p:nvSpPr>
        <p:spPr>
          <a:xfrm>
            <a:off x="1876072" y="7319452"/>
            <a:ext cx="8190361" cy="4763"/>
          </a:xfrm>
          <a:prstGeom prst="line">
            <a:avLst/>
          </a:prstGeom>
          <a:ln cap="rnd" w="9525">
            <a:solidFill>
              <a:srgbClr val="76B5F6"/>
            </a:solidFill>
            <a:prstDash val="solid"/>
            <a:headEnd type="none" len="sm" w="sm"/>
            <a:tailEnd type="none" len="sm" w="sm"/>
          </a:ln>
        </p:spPr>
      </p:sp>
      <p:sp>
        <p:nvSpPr>
          <p:cNvPr name="AutoShape 6" id="6"/>
          <p:cNvSpPr/>
          <p:nvPr/>
        </p:nvSpPr>
        <p:spPr>
          <a:xfrm>
            <a:off x="1876077" y="9248775"/>
            <a:ext cx="9961714" cy="4762"/>
          </a:xfrm>
          <a:prstGeom prst="line">
            <a:avLst/>
          </a:prstGeom>
          <a:ln cap="rnd" w="9525">
            <a:solidFill>
              <a:srgbClr val="76B5F6"/>
            </a:solidFill>
            <a:prstDash val="solid"/>
            <a:headEnd type="none" len="sm" w="sm"/>
            <a:tailEnd type="none" len="sm" w="sm"/>
          </a:ln>
        </p:spPr>
      </p:sp>
      <p:sp>
        <p:nvSpPr>
          <p:cNvPr name="Freeform 7" id="7"/>
          <p:cNvSpPr/>
          <p:nvPr/>
        </p:nvSpPr>
        <p:spPr>
          <a:xfrm flipH="false" flipV="false" rot="0">
            <a:off x="675634" y="304065"/>
            <a:ext cx="3153587" cy="1344737"/>
          </a:xfrm>
          <a:custGeom>
            <a:avLst/>
            <a:gdLst/>
            <a:ahLst/>
            <a:cxnLst/>
            <a:rect r="r" b="b" t="t" l="l"/>
            <a:pathLst>
              <a:path h="1344737" w="3153587">
                <a:moveTo>
                  <a:pt x="0" y="0"/>
                </a:moveTo>
                <a:lnTo>
                  <a:pt x="3153587" y="0"/>
                </a:lnTo>
                <a:lnTo>
                  <a:pt x="3153587" y="1344737"/>
                </a:lnTo>
                <a:lnTo>
                  <a:pt x="0" y="1344737"/>
                </a:lnTo>
                <a:lnTo>
                  <a:pt x="0" y="0"/>
                </a:lnTo>
                <a:close/>
              </a:path>
            </a:pathLst>
          </a:custGeom>
          <a:blipFill>
            <a:blip r:embed="rId5"/>
            <a:stretch>
              <a:fillRect l="0" t="0" r="0" b="0"/>
            </a:stretch>
          </a:blipFill>
        </p:spPr>
      </p:sp>
      <p:sp>
        <p:nvSpPr>
          <p:cNvPr name="TextBox 8" id="8"/>
          <p:cNvSpPr txBox="true"/>
          <p:nvPr/>
        </p:nvSpPr>
        <p:spPr>
          <a:xfrm rot="0">
            <a:off x="1768768" y="3569224"/>
            <a:ext cx="15744525" cy="2858135"/>
          </a:xfrm>
          <a:prstGeom prst="rect">
            <a:avLst/>
          </a:prstGeom>
        </p:spPr>
        <p:txBody>
          <a:bodyPr anchor="t" rtlCol="false" tIns="0" lIns="0" bIns="0" rIns="0">
            <a:spAutoFit/>
          </a:bodyPr>
          <a:lstStyle/>
          <a:p>
            <a:pPr algn="l">
              <a:lnSpc>
                <a:spcPts val="7480"/>
              </a:lnSpc>
            </a:pPr>
            <a:r>
              <a:rPr lang="en-US" sz="6800" spc="-74" b="true">
                <a:solidFill>
                  <a:srgbClr val="FFFFFF"/>
                </a:solidFill>
                <a:latin typeface="Jura Bold"/>
                <a:ea typeface="Jura Bold"/>
                <a:cs typeface="Jura Bold"/>
                <a:sym typeface="Jura Bold"/>
              </a:rPr>
              <a:t>Face Filters, Methods of processing and filtering facial images</a:t>
            </a:r>
          </a:p>
          <a:p>
            <a:pPr algn="l">
              <a:lnSpc>
                <a:spcPts val="7480"/>
              </a:lnSpc>
            </a:pPr>
          </a:p>
        </p:txBody>
      </p:sp>
      <p:grpSp>
        <p:nvGrpSpPr>
          <p:cNvPr name="Group 9" id="9"/>
          <p:cNvGrpSpPr/>
          <p:nvPr/>
        </p:nvGrpSpPr>
        <p:grpSpPr>
          <a:xfrm rot="0">
            <a:off x="2252427" y="7563073"/>
            <a:ext cx="6335846" cy="1050351"/>
            <a:chOff x="0" y="0"/>
            <a:chExt cx="8447795" cy="1400467"/>
          </a:xfrm>
        </p:grpSpPr>
        <p:sp>
          <p:nvSpPr>
            <p:cNvPr name="TextBox 10" id="10"/>
            <p:cNvSpPr txBox="true"/>
            <p:nvPr/>
          </p:nvSpPr>
          <p:spPr>
            <a:xfrm rot="0">
              <a:off x="0" y="50737"/>
              <a:ext cx="8447795" cy="701082"/>
            </a:xfrm>
            <a:prstGeom prst="rect">
              <a:avLst/>
            </a:prstGeom>
          </p:spPr>
          <p:txBody>
            <a:bodyPr anchor="t" rtlCol="false" tIns="0" lIns="0" bIns="0" rIns="0">
              <a:spAutoFit/>
            </a:bodyPr>
            <a:lstStyle/>
            <a:p>
              <a:pPr algn="l" marL="0" indent="0" lvl="0">
                <a:lnSpc>
                  <a:spcPts val="3948"/>
                </a:lnSpc>
              </a:pPr>
              <a:r>
                <a:rPr lang="en-US" b="true" sz="3725">
                  <a:solidFill>
                    <a:srgbClr val="FFFFFF"/>
                  </a:solidFill>
                  <a:latin typeface="HK Grotesk Medium"/>
                  <a:ea typeface="HK Grotesk Medium"/>
                  <a:cs typeface="HK Grotesk Medium"/>
                  <a:sym typeface="HK Grotesk Medium"/>
                </a:rPr>
                <a:t>Done by: Yerassyl  Iskakov</a:t>
              </a:r>
            </a:p>
          </p:txBody>
        </p:sp>
        <p:sp>
          <p:nvSpPr>
            <p:cNvPr name="TextBox 11" id="11"/>
            <p:cNvSpPr txBox="true"/>
            <p:nvPr/>
          </p:nvSpPr>
          <p:spPr>
            <a:xfrm rot="0">
              <a:off x="0" y="993348"/>
              <a:ext cx="8447795" cy="407755"/>
            </a:xfrm>
            <a:prstGeom prst="rect">
              <a:avLst/>
            </a:prstGeom>
          </p:spPr>
          <p:txBody>
            <a:bodyPr anchor="t" rtlCol="false" tIns="0" lIns="0" bIns="0" rIns="0">
              <a:spAutoFit/>
            </a:bodyPr>
            <a:lstStyle/>
            <a:p>
              <a:pPr algn="l">
                <a:lnSpc>
                  <a:spcPts val="2331"/>
                </a:lnSpc>
              </a:pPr>
              <a:r>
                <a:rPr lang="en-US" sz="2199">
                  <a:solidFill>
                    <a:srgbClr val="FFFFFF"/>
                  </a:solidFill>
                  <a:latin typeface="Lora"/>
                  <a:ea typeface="Lora"/>
                  <a:cs typeface="Lora"/>
                  <a:sym typeface="Lora"/>
                </a:rPr>
                <a:t>CHECKED BY: PROF.  ZHUKABAYEVA T.K.</a:t>
              </a:r>
            </a:p>
          </p:txBody>
        </p:sp>
      </p:grpSp>
      <p:sp>
        <p:nvSpPr>
          <p:cNvPr name="TextBox 12" id="12"/>
          <p:cNvSpPr txBox="true"/>
          <p:nvPr/>
        </p:nvSpPr>
        <p:spPr>
          <a:xfrm rot="0">
            <a:off x="4801647" y="313590"/>
            <a:ext cx="10529574" cy="1529500"/>
          </a:xfrm>
          <a:prstGeom prst="rect">
            <a:avLst/>
          </a:prstGeom>
        </p:spPr>
        <p:txBody>
          <a:bodyPr anchor="t" rtlCol="false" tIns="0" lIns="0" bIns="0" rIns="0">
            <a:spAutoFit/>
          </a:bodyPr>
          <a:lstStyle/>
          <a:p>
            <a:pPr algn="ctr">
              <a:lnSpc>
                <a:spcPts val="2373"/>
              </a:lnSpc>
              <a:spcBef>
                <a:spcPct val="0"/>
              </a:spcBef>
            </a:pPr>
            <a:r>
              <a:rPr lang="en-US" b="true" sz="2282">
                <a:solidFill>
                  <a:srgbClr val="FFFFFF"/>
                </a:solidFill>
                <a:latin typeface="Poppins Bold"/>
                <a:ea typeface="Poppins Bold"/>
                <a:cs typeface="Poppins Bold"/>
                <a:sym typeface="Poppins Bold"/>
              </a:rPr>
              <a:t>Ministry of Science and Higher Education of the Republic of Kazakhstan</a:t>
            </a:r>
          </a:p>
          <a:p>
            <a:pPr algn="ctr">
              <a:lnSpc>
                <a:spcPts val="2373"/>
              </a:lnSpc>
              <a:spcBef>
                <a:spcPct val="0"/>
              </a:spcBef>
            </a:pPr>
            <a:r>
              <a:rPr lang="en-US" b="true" sz="2282">
                <a:solidFill>
                  <a:srgbClr val="FFFFFF"/>
                </a:solidFill>
                <a:latin typeface="Poppins Bold"/>
                <a:ea typeface="Poppins Bold"/>
                <a:cs typeface="Poppins Bold"/>
                <a:sym typeface="Poppins Bold"/>
              </a:rPr>
              <a:t>L.N. Gumilyov Eurasian National University</a:t>
            </a:r>
          </a:p>
          <a:p>
            <a:pPr algn="ctr">
              <a:lnSpc>
                <a:spcPts val="2373"/>
              </a:lnSpc>
              <a:spcBef>
                <a:spcPct val="0"/>
              </a:spcBef>
            </a:pPr>
            <a:r>
              <a:rPr lang="en-US" b="true" sz="2282">
                <a:solidFill>
                  <a:srgbClr val="FFFFFF"/>
                </a:solidFill>
                <a:latin typeface="Poppins Bold"/>
                <a:ea typeface="Poppins Bold"/>
                <a:cs typeface="Poppins Bold"/>
                <a:sym typeface="Poppins Bold"/>
              </a:rPr>
              <a:t> </a:t>
            </a:r>
          </a:p>
          <a:p>
            <a:pPr algn="ctr">
              <a:lnSpc>
                <a:spcPts val="2373"/>
              </a:lnSpc>
              <a:spcBef>
                <a:spcPct val="0"/>
              </a:spcBef>
            </a:pPr>
            <a:r>
              <a:rPr lang="en-US" b="true" sz="2282">
                <a:solidFill>
                  <a:srgbClr val="FFFFFF"/>
                </a:solidFill>
                <a:latin typeface="Poppins Bold"/>
                <a:ea typeface="Poppins Bold"/>
                <a:cs typeface="Poppins Bold"/>
                <a:sym typeface="Poppins Bold"/>
              </a:rPr>
              <a:t>Faculty of Information Technology</a:t>
            </a:r>
          </a:p>
          <a:p>
            <a:pPr algn="ctr">
              <a:lnSpc>
                <a:spcPts val="2373"/>
              </a:lnSpc>
              <a:spcBef>
                <a:spcPct val="0"/>
              </a:spcBef>
            </a:pPr>
            <a:r>
              <a:rPr lang="en-US" b="true" sz="2282">
                <a:solidFill>
                  <a:srgbClr val="FFFFFF"/>
                </a:solidFill>
                <a:latin typeface="Poppins Bold"/>
                <a:ea typeface="Poppins Bold"/>
                <a:cs typeface="Poppins Bold"/>
                <a:sym typeface="Poppins Bold"/>
              </a:rPr>
              <a:t>Department of Information Systems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68390">
            <a:off x="-3123948" y="6726329"/>
            <a:ext cx="12649512" cy="8222182"/>
          </a:xfrm>
          <a:custGeom>
            <a:avLst/>
            <a:gdLst/>
            <a:ahLst/>
            <a:cxnLst/>
            <a:rect r="r" b="b" t="t" l="l"/>
            <a:pathLst>
              <a:path h="8222182" w="12649512">
                <a:moveTo>
                  <a:pt x="0" y="0"/>
                </a:moveTo>
                <a:lnTo>
                  <a:pt x="12649512" y="0"/>
                </a:lnTo>
                <a:lnTo>
                  <a:pt x="12649512" y="8222182"/>
                </a:lnTo>
                <a:lnTo>
                  <a:pt x="0" y="8222182"/>
                </a:lnTo>
                <a:lnTo>
                  <a:pt x="0" y="0"/>
                </a:lnTo>
                <a:close/>
              </a:path>
            </a:pathLst>
          </a:custGeom>
          <a:blipFill>
            <a:blip r:embed="rId2"/>
            <a:stretch>
              <a:fillRect l="0" t="0" r="0" b="0"/>
            </a:stretch>
          </a:blipFill>
        </p:spPr>
      </p:sp>
      <p:sp>
        <p:nvSpPr>
          <p:cNvPr name="TextBox 3" id="3"/>
          <p:cNvSpPr txBox="true"/>
          <p:nvPr/>
        </p:nvSpPr>
        <p:spPr>
          <a:xfrm rot="0">
            <a:off x="10175965" y="2124075"/>
            <a:ext cx="7718306" cy="6296025"/>
          </a:xfrm>
          <a:prstGeom prst="rect">
            <a:avLst/>
          </a:prstGeom>
        </p:spPr>
        <p:txBody>
          <a:bodyPr anchor="t" rtlCol="false" tIns="0" lIns="0" bIns="0" rIns="0">
            <a:spAutoFit/>
          </a:bodyPr>
          <a:lstStyle/>
          <a:p>
            <a:pPr algn="just">
              <a:lnSpc>
                <a:spcPts val="3300"/>
              </a:lnSpc>
            </a:pPr>
            <a:r>
              <a:rPr lang="en-US" sz="3000">
                <a:solidFill>
                  <a:srgbClr val="000000"/>
                </a:solidFill>
                <a:latin typeface="Lora"/>
                <a:ea typeface="Lora"/>
                <a:cs typeface="Lora"/>
                <a:sym typeface="Lora"/>
              </a:rPr>
              <a:t>   Face filters have revolutionized digital communication by providing an innovative way to enhance and transform images. With the integration of advanced technologies like AR and AI, face filters offer a dynamic and engaging experience for users. As they continue to evolve, it’s essential to understand their functionality and impact, ensuring safe and responsible use. By embracing the creative potential of face filters while maintaining awareness of privacy and security, users can enjoy the benefits of these digital effects in a way that enriches their online interactions.</a:t>
            </a:r>
          </a:p>
          <a:p>
            <a:pPr algn="just">
              <a:lnSpc>
                <a:spcPts val="3300"/>
              </a:lnSpc>
              <a:spcBef>
                <a:spcPct val="0"/>
              </a:spcBef>
            </a:pPr>
          </a:p>
        </p:txBody>
      </p:sp>
      <p:sp>
        <p:nvSpPr>
          <p:cNvPr name="TextBox 4" id="4"/>
          <p:cNvSpPr txBox="true"/>
          <p:nvPr/>
        </p:nvSpPr>
        <p:spPr>
          <a:xfrm rot="0">
            <a:off x="12004043" y="437150"/>
            <a:ext cx="4280743" cy="701674"/>
          </a:xfrm>
          <a:prstGeom prst="rect">
            <a:avLst/>
          </a:prstGeom>
        </p:spPr>
        <p:txBody>
          <a:bodyPr anchor="t" rtlCol="false" tIns="0" lIns="0" bIns="0" rIns="0">
            <a:spAutoFit/>
          </a:bodyPr>
          <a:lstStyle/>
          <a:p>
            <a:pPr algn="ctr">
              <a:lnSpc>
                <a:spcPts val="5499"/>
              </a:lnSpc>
              <a:spcBef>
                <a:spcPct val="0"/>
              </a:spcBef>
            </a:pPr>
            <a:r>
              <a:rPr lang="en-US" sz="4999">
                <a:solidFill>
                  <a:srgbClr val="000000"/>
                </a:solidFill>
                <a:latin typeface="Lora"/>
                <a:ea typeface="Lora"/>
                <a:cs typeface="Lora"/>
                <a:sym typeface="Lora"/>
              </a:rPr>
              <a:t>CONCLUSION</a:t>
            </a:r>
          </a:p>
        </p:txBody>
      </p:sp>
      <p:sp>
        <p:nvSpPr>
          <p:cNvPr name="Freeform 5" id="5"/>
          <p:cNvSpPr/>
          <p:nvPr/>
        </p:nvSpPr>
        <p:spPr>
          <a:xfrm flipH="false" flipV="false" rot="0">
            <a:off x="1477183" y="1716506"/>
            <a:ext cx="6853989" cy="6853989"/>
          </a:xfrm>
          <a:custGeom>
            <a:avLst/>
            <a:gdLst/>
            <a:ahLst/>
            <a:cxnLst/>
            <a:rect r="r" b="b" t="t" l="l"/>
            <a:pathLst>
              <a:path h="6853989" w="6853989">
                <a:moveTo>
                  <a:pt x="0" y="0"/>
                </a:moveTo>
                <a:lnTo>
                  <a:pt x="6853989" y="0"/>
                </a:lnTo>
                <a:lnTo>
                  <a:pt x="6853989" y="6853988"/>
                </a:lnTo>
                <a:lnTo>
                  <a:pt x="0" y="6853988"/>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9978" y="2283126"/>
            <a:ext cx="17199322" cy="1685925"/>
          </a:xfrm>
          <a:prstGeom prst="rect">
            <a:avLst/>
          </a:prstGeom>
        </p:spPr>
        <p:txBody>
          <a:bodyPr anchor="t" rtlCol="false" tIns="0" lIns="0" bIns="0" rIns="0">
            <a:spAutoFit/>
          </a:bodyPr>
          <a:lstStyle/>
          <a:p>
            <a:pPr algn="l" marL="647700" indent="-323850" lvl="1">
              <a:lnSpc>
                <a:spcPts val="3300"/>
              </a:lnSpc>
              <a:buAutoNum type="arabicPeriod" startAt="1"/>
            </a:pPr>
            <a:r>
              <a:rPr lang="en-US" sz="3000">
                <a:solidFill>
                  <a:srgbClr val="000000"/>
                </a:solidFill>
                <a:latin typeface="Lora"/>
                <a:ea typeface="Lora"/>
                <a:cs typeface="Lora"/>
                <a:sym typeface="Lora"/>
              </a:rPr>
              <a:t> https://upbent.com/what-are-face-filters-and-how-do-they-work/</a:t>
            </a:r>
          </a:p>
          <a:p>
            <a:pPr algn="l" marL="647700" indent="-323850" lvl="1">
              <a:lnSpc>
                <a:spcPts val="3300"/>
              </a:lnSpc>
              <a:buAutoNum type="arabicPeriod" startAt="1"/>
            </a:pPr>
            <a:r>
              <a:rPr lang="en-US" sz="3000">
                <a:solidFill>
                  <a:srgbClr val="000000"/>
                </a:solidFill>
                <a:latin typeface="Lora"/>
                <a:ea typeface="Lora"/>
                <a:cs typeface="Lora"/>
                <a:sym typeface="Lora"/>
              </a:rPr>
              <a:t> https://learnopencv.com/create-snapchat-instagram-filters-using-mediapipe/</a:t>
            </a:r>
          </a:p>
          <a:p>
            <a:pPr algn="l" marL="647700" indent="-323850" lvl="1">
              <a:lnSpc>
                <a:spcPts val="3300"/>
              </a:lnSpc>
              <a:buAutoNum type="arabicPeriod" startAt="1"/>
            </a:pPr>
            <a:r>
              <a:rPr lang="en-US" sz="3000">
                <a:solidFill>
                  <a:srgbClr val="000000"/>
                </a:solidFill>
                <a:latin typeface="Lora"/>
                <a:ea typeface="Lora"/>
                <a:cs typeface="Lora"/>
                <a:sym typeface="Lora"/>
              </a:rPr>
              <a:t>https://pub.towardsai.net/how-do-face-filters-work-cea88f470149</a:t>
            </a:r>
          </a:p>
          <a:p>
            <a:pPr algn="l" marL="647700" indent="-323850" lvl="1">
              <a:lnSpc>
                <a:spcPts val="3300"/>
              </a:lnSpc>
              <a:spcBef>
                <a:spcPct val="0"/>
              </a:spcBef>
              <a:buAutoNum type="arabicPeriod" startAt="1"/>
            </a:pPr>
            <a:r>
              <a:rPr lang="en-US" sz="3000">
                <a:solidFill>
                  <a:srgbClr val="000000"/>
                </a:solidFill>
                <a:latin typeface="Lora"/>
                <a:ea typeface="Lora"/>
                <a:cs typeface="Lora"/>
                <a:sym typeface="Lora"/>
              </a:rPr>
              <a:t> https://www.geeksforgeeks.org/face-detection-using-python-and-opencv-with-webcam/</a:t>
            </a:r>
          </a:p>
        </p:txBody>
      </p:sp>
      <p:sp>
        <p:nvSpPr>
          <p:cNvPr name="TextBox 3" id="3"/>
          <p:cNvSpPr txBox="true"/>
          <p:nvPr/>
        </p:nvSpPr>
        <p:spPr>
          <a:xfrm rot="0">
            <a:off x="6828069" y="431524"/>
            <a:ext cx="4815334" cy="838199"/>
          </a:xfrm>
          <a:prstGeom prst="rect">
            <a:avLst/>
          </a:prstGeom>
        </p:spPr>
        <p:txBody>
          <a:bodyPr anchor="t" rtlCol="false" tIns="0" lIns="0" bIns="0" rIns="0">
            <a:spAutoFit/>
          </a:bodyPr>
          <a:lstStyle/>
          <a:p>
            <a:pPr algn="ctr">
              <a:lnSpc>
                <a:spcPts val="6599"/>
              </a:lnSpc>
              <a:spcBef>
                <a:spcPct val="0"/>
              </a:spcBef>
            </a:pPr>
            <a:r>
              <a:rPr lang="en-US" sz="5999">
                <a:solidFill>
                  <a:srgbClr val="000000"/>
                </a:solidFill>
                <a:latin typeface="Lora"/>
                <a:ea typeface="Lora"/>
                <a:cs typeface="Lora"/>
                <a:sym typeface="Lora"/>
              </a:rPr>
              <a:t>REFERENCES</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162550" y="4537240"/>
            <a:ext cx="9631263" cy="838199"/>
          </a:xfrm>
          <a:prstGeom prst="rect">
            <a:avLst/>
          </a:prstGeom>
        </p:spPr>
        <p:txBody>
          <a:bodyPr anchor="t" rtlCol="false" tIns="0" lIns="0" bIns="0" rIns="0">
            <a:spAutoFit/>
          </a:bodyPr>
          <a:lstStyle/>
          <a:p>
            <a:pPr algn="ctr">
              <a:lnSpc>
                <a:spcPts val="6599"/>
              </a:lnSpc>
              <a:spcBef>
                <a:spcPct val="0"/>
              </a:spcBef>
            </a:pPr>
            <a:r>
              <a:rPr lang="en-US" sz="5999">
                <a:solidFill>
                  <a:srgbClr val="000000"/>
                </a:solidFill>
                <a:latin typeface="Lora"/>
                <a:ea typeface="Lora"/>
                <a:cs typeface="Lora"/>
                <a:sym typeface="Lora"/>
              </a:rPr>
              <a:t>THANKS FOR ATTENTION!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04033">
            <a:off x="11740924" y="7940647"/>
            <a:ext cx="12649512" cy="8222182"/>
          </a:xfrm>
          <a:custGeom>
            <a:avLst/>
            <a:gdLst/>
            <a:ahLst/>
            <a:cxnLst/>
            <a:rect r="r" b="b" t="t" l="l"/>
            <a:pathLst>
              <a:path h="8222182" w="12649512">
                <a:moveTo>
                  <a:pt x="0" y="0"/>
                </a:moveTo>
                <a:lnTo>
                  <a:pt x="12649512" y="0"/>
                </a:lnTo>
                <a:lnTo>
                  <a:pt x="12649512" y="8222182"/>
                </a:lnTo>
                <a:lnTo>
                  <a:pt x="0" y="8222182"/>
                </a:lnTo>
                <a:lnTo>
                  <a:pt x="0" y="0"/>
                </a:lnTo>
                <a:close/>
              </a:path>
            </a:pathLst>
          </a:custGeom>
          <a:blipFill>
            <a:blip r:embed="rId2"/>
            <a:stretch>
              <a:fillRect l="0" t="0" r="0" b="0"/>
            </a:stretch>
          </a:blipFill>
        </p:spPr>
      </p:sp>
      <p:sp>
        <p:nvSpPr>
          <p:cNvPr name="AutoShape 3" id="3"/>
          <p:cNvSpPr/>
          <p:nvPr/>
        </p:nvSpPr>
        <p:spPr>
          <a:xfrm>
            <a:off x="4541631" y="1142531"/>
            <a:ext cx="8190361" cy="4763"/>
          </a:xfrm>
          <a:prstGeom prst="line">
            <a:avLst/>
          </a:prstGeom>
          <a:ln cap="rnd" w="9525">
            <a:solidFill>
              <a:srgbClr val="393BE4"/>
            </a:solidFill>
            <a:prstDash val="solid"/>
            <a:headEnd type="none" len="sm" w="sm"/>
            <a:tailEnd type="none" len="sm" w="sm"/>
          </a:ln>
        </p:spPr>
      </p:sp>
      <p:sp>
        <p:nvSpPr>
          <p:cNvPr name="TextBox 4" id="4"/>
          <p:cNvSpPr txBox="true"/>
          <p:nvPr/>
        </p:nvSpPr>
        <p:spPr>
          <a:xfrm rot="0">
            <a:off x="7606089" y="332087"/>
            <a:ext cx="1919139" cy="565150"/>
          </a:xfrm>
          <a:prstGeom prst="rect">
            <a:avLst/>
          </a:prstGeom>
        </p:spPr>
        <p:txBody>
          <a:bodyPr anchor="t" rtlCol="false" tIns="0" lIns="0" bIns="0" rIns="0">
            <a:spAutoFit/>
          </a:bodyPr>
          <a:lstStyle/>
          <a:p>
            <a:pPr algn="ctr">
              <a:lnSpc>
                <a:spcPts val="4399"/>
              </a:lnSpc>
              <a:spcBef>
                <a:spcPct val="0"/>
              </a:spcBef>
            </a:pPr>
            <a:r>
              <a:rPr lang="en-US" sz="3999">
                <a:solidFill>
                  <a:srgbClr val="000000"/>
                </a:solidFill>
                <a:latin typeface="Lora"/>
                <a:ea typeface="Lora"/>
                <a:cs typeface="Lora"/>
                <a:sym typeface="Lora"/>
              </a:rPr>
              <a:t>WHAT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04033">
            <a:off x="11740924" y="7940647"/>
            <a:ext cx="12649512" cy="8222182"/>
          </a:xfrm>
          <a:custGeom>
            <a:avLst/>
            <a:gdLst/>
            <a:ahLst/>
            <a:cxnLst/>
            <a:rect r="r" b="b" t="t" l="l"/>
            <a:pathLst>
              <a:path h="8222182" w="12649512">
                <a:moveTo>
                  <a:pt x="0" y="0"/>
                </a:moveTo>
                <a:lnTo>
                  <a:pt x="12649512" y="0"/>
                </a:lnTo>
                <a:lnTo>
                  <a:pt x="12649512" y="8222182"/>
                </a:lnTo>
                <a:lnTo>
                  <a:pt x="0" y="8222182"/>
                </a:lnTo>
                <a:lnTo>
                  <a:pt x="0" y="0"/>
                </a:lnTo>
                <a:close/>
              </a:path>
            </a:pathLst>
          </a:custGeom>
          <a:blipFill>
            <a:blip r:embed="rId2"/>
            <a:stretch>
              <a:fillRect l="0" t="0" r="0" b="0"/>
            </a:stretch>
          </a:blipFill>
        </p:spPr>
      </p:sp>
      <p:sp>
        <p:nvSpPr>
          <p:cNvPr name="AutoShape 3" id="3"/>
          <p:cNvSpPr/>
          <p:nvPr/>
        </p:nvSpPr>
        <p:spPr>
          <a:xfrm>
            <a:off x="4541631" y="1142531"/>
            <a:ext cx="8190361" cy="4763"/>
          </a:xfrm>
          <a:prstGeom prst="line">
            <a:avLst/>
          </a:prstGeom>
          <a:ln cap="rnd" w="9525">
            <a:solidFill>
              <a:srgbClr val="393BE4"/>
            </a:solidFill>
            <a:prstDash val="solid"/>
            <a:headEnd type="none" len="sm" w="sm"/>
            <a:tailEnd type="none" len="sm" w="sm"/>
          </a:ln>
        </p:spPr>
      </p:sp>
      <p:sp>
        <p:nvSpPr>
          <p:cNvPr name="Freeform 4" id="4"/>
          <p:cNvSpPr/>
          <p:nvPr/>
        </p:nvSpPr>
        <p:spPr>
          <a:xfrm flipH="false" flipV="false" rot="0">
            <a:off x="9880555" y="1390181"/>
            <a:ext cx="2200511" cy="2140045"/>
          </a:xfrm>
          <a:custGeom>
            <a:avLst/>
            <a:gdLst/>
            <a:ahLst/>
            <a:cxnLst/>
            <a:rect r="r" b="b" t="t" l="l"/>
            <a:pathLst>
              <a:path h="2140045" w="2200511">
                <a:moveTo>
                  <a:pt x="0" y="0"/>
                </a:moveTo>
                <a:lnTo>
                  <a:pt x="2200511" y="0"/>
                </a:lnTo>
                <a:lnTo>
                  <a:pt x="2200511" y="2140045"/>
                </a:lnTo>
                <a:lnTo>
                  <a:pt x="0" y="2140045"/>
                </a:lnTo>
                <a:lnTo>
                  <a:pt x="0" y="0"/>
                </a:lnTo>
                <a:close/>
              </a:path>
            </a:pathLst>
          </a:custGeom>
          <a:blipFill>
            <a:blip r:embed="rId3"/>
            <a:stretch>
              <a:fillRect l="-38031" t="0" r="-34861" b="0"/>
            </a:stretch>
          </a:blipFill>
        </p:spPr>
      </p:sp>
      <p:sp>
        <p:nvSpPr>
          <p:cNvPr name="Freeform 5" id="5"/>
          <p:cNvSpPr/>
          <p:nvPr/>
        </p:nvSpPr>
        <p:spPr>
          <a:xfrm flipH="false" flipV="false" rot="0">
            <a:off x="9144000" y="3768351"/>
            <a:ext cx="2208581" cy="2201144"/>
          </a:xfrm>
          <a:custGeom>
            <a:avLst/>
            <a:gdLst/>
            <a:ahLst/>
            <a:cxnLst/>
            <a:rect r="r" b="b" t="t" l="l"/>
            <a:pathLst>
              <a:path h="2201144" w="2208581">
                <a:moveTo>
                  <a:pt x="0" y="0"/>
                </a:moveTo>
                <a:lnTo>
                  <a:pt x="2208581" y="0"/>
                </a:lnTo>
                <a:lnTo>
                  <a:pt x="2208581" y="2201143"/>
                </a:lnTo>
                <a:lnTo>
                  <a:pt x="0" y="2201143"/>
                </a:lnTo>
                <a:lnTo>
                  <a:pt x="0" y="0"/>
                </a:lnTo>
                <a:close/>
              </a:path>
            </a:pathLst>
          </a:custGeom>
          <a:blipFill>
            <a:blip r:embed="rId4">
              <a:alphaModFix amt="65000"/>
            </a:blip>
            <a:stretch>
              <a:fillRect l="-89933" t="-22871" r="-89104" b="-24118"/>
            </a:stretch>
          </a:blipFill>
        </p:spPr>
      </p:sp>
      <p:sp>
        <p:nvSpPr>
          <p:cNvPr name="Freeform 6" id="6"/>
          <p:cNvSpPr/>
          <p:nvPr/>
        </p:nvSpPr>
        <p:spPr>
          <a:xfrm flipH="false" flipV="false" rot="0">
            <a:off x="10005846" y="6207619"/>
            <a:ext cx="2273330" cy="2211859"/>
          </a:xfrm>
          <a:custGeom>
            <a:avLst/>
            <a:gdLst/>
            <a:ahLst/>
            <a:cxnLst/>
            <a:rect r="r" b="b" t="t" l="l"/>
            <a:pathLst>
              <a:path h="2211859" w="2273330">
                <a:moveTo>
                  <a:pt x="0" y="0"/>
                </a:moveTo>
                <a:lnTo>
                  <a:pt x="2273331" y="0"/>
                </a:lnTo>
                <a:lnTo>
                  <a:pt x="2273331" y="2211859"/>
                </a:lnTo>
                <a:lnTo>
                  <a:pt x="0" y="2211859"/>
                </a:lnTo>
                <a:lnTo>
                  <a:pt x="0" y="0"/>
                </a:lnTo>
                <a:close/>
              </a:path>
            </a:pathLst>
          </a:custGeom>
          <a:blipFill>
            <a:blip r:embed="rId5"/>
            <a:stretch>
              <a:fillRect l="-29203" t="-31682" r="-27040" b="-28903"/>
            </a:stretch>
          </a:blipFill>
        </p:spPr>
      </p:sp>
      <p:sp>
        <p:nvSpPr>
          <p:cNvPr name="Freeform 7" id="7"/>
          <p:cNvSpPr/>
          <p:nvPr/>
        </p:nvSpPr>
        <p:spPr>
          <a:xfrm flipH="false" flipV="false" rot="0">
            <a:off x="12731993" y="1155298"/>
            <a:ext cx="4638784" cy="7052906"/>
          </a:xfrm>
          <a:custGeom>
            <a:avLst/>
            <a:gdLst/>
            <a:ahLst/>
            <a:cxnLst/>
            <a:rect r="r" b="b" t="t" l="l"/>
            <a:pathLst>
              <a:path h="7052906" w="4638784">
                <a:moveTo>
                  <a:pt x="0" y="0"/>
                </a:moveTo>
                <a:lnTo>
                  <a:pt x="4638784" y="0"/>
                </a:lnTo>
                <a:lnTo>
                  <a:pt x="4638784" y="7052906"/>
                </a:lnTo>
                <a:lnTo>
                  <a:pt x="0" y="7052906"/>
                </a:lnTo>
                <a:lnTo>
                  <a:pt x="0" y="0"/>
                </a:lnTo>
                <a:close/>
              </a:path>
            </a:pathLst>
          </a:custGeom>
          <a:blipFill>
            <a:blip r:embed="rId6"/>
            <a:stretch>
              <a:fillRect l="-14175" t="-51352" r="-15266" b="0"/>
            </a:stretch>
          </a:blipFill>
        </p:spPr>
      </p:sp>
      <p:sp>
        <p:nvSpPr>
          <p:cNvPr name="TextBox 8" id="8"/>
          <p:cNvSpPr txBox="true"/>
          <p:nvPr/>
        </p:nvSpPr>
        <p:spPr>
          <a:xfrm rot="0">
            <a:off x="6562730" y="332087"/>
            <a:ext cx="4005858" cy="565150"/>
          </a:xfrm>
          <a:prstGeom prst="rect">
            <a:avLst/>
          </a:prstGeom>
        </p:spPr>
        <p:txBody>
          <a:bodyPr anchor="t" rtlCol="false" tIns="0" lIns="0" bIns="0" rIns="0">
            <a:spAutoFit/>
          </a:bodyPr>
          <a:lstStyle/>
          <a:p>
            <a:pPr algn="ctr">
              <a:lnSpc>
                <a:spcPts val="4399"/>
              </a:lnSpc>
              <a:spcBef>
                <a:spcPct val="0"/>
              </a:spcBef>
            </a:pPr>
            <a:r>
              <a:rPr lang="en-US" sz="3999">
                <a:solidFill>
                  <a:srgbClr val="000000"/>
                </a:solidFill>
                <a:latin typeface="Lora"/>
                <a:ea typeface="Lora"/>
                <a:cs typeface="Lora"/>
                <a:sym typeface="Lora"/>
              </a:rPr>
              <a:t>INTRODUCTION</a:t>
            </a:r>
          </a:p>
        </p:txBody>
      </p:sp>
      <p:sp>
        <p:nvSpPr>
          <p:cNvPr name="TextBox 9" id="9"/>
          <p:cNvSpPr txBox="true"/>
          <p:nvPr/>
        </p:nvSpPr>
        <p:spPr>
          <a:xfrm rot="0">
            <a:off x="608747" y="1941011"/>
            <a:ext cx="7865768" cy="5500530"/>
          </a:xfrm>
          <a:prstGeom prst="rect">
            <a:avLst/>
          </a:prstGeom>
        </p:spPr>
        <p:txBody>
          <a:bodyPr anchor="t" rtlCol="false" tIns="0" lIns="0" bIns="0" rIns="0">
            <a:spAutoFit/>
          </a:bodyPr>
          <a:lstStyle/>
          <a:p>
            <a:pPr algn="ctr">
              <a:lnSpc>
                <a:spcPts val="3109"/>
              </a:lnSpc>
              <a:spcBef>
                <a:spcPct val="0"/>
              </a:spcBef>
            </a:pPr>
          </a:p>
          <a:p>
            <a:pPr algn="ctr">
              <a:lnSpc>
                <a:spcPts val="3109"/>
              </a:lnSpc>
              <a:spcBef>
                <a:spcPct val="0"/>
              </a:spcBef>
            </a:pPr>
            <a:r>
              <a:rPr lang="en-US" sz="2827">
                <a:solidFill>
                  <a:srgbClr val="000000"/>
                </a:solidFill>
                <a:latin typeface="Lora"/>
                <a:ea typeface="Lora"/>
                <a:cs typeface="Lora"/>
                <a:sym typeface="Lora"/>
              </a:rPr>
              <a:t>Everyone knows Snapchat filters. Face filters are everywhere now in our apps: Instagram, TikTok, Snapchat… But how does that even work?</a:t>
            </a:r>
          </a:p>
          <a:p>
            <a:pPr algn="ctr">
              <a:lnSpc>
                <a:spcPts val="3109"/>
              </a:lnSpc>
              <a:spcBef>
                <a:spcPct val="0"/>
              </a:spcBef>
            </a:pPr>
          </a:p>
          <a:p>
            <a:pPr algn="ctr">
              <a:lnSpc>
                <a:spcPts val="3109"/>
              </a:lnSpc>
              <a:spcBef>
                <a:spcPct val="0"/>
              </a:spcBef>
            </a:pPr>
          </a:p>
          <a:p>
            <a:pPr algn="ctr">
              <a:lnSpc>
                <a:spcPts val="3109"/>
              </a:lnSpc>
              <a:spcBef>
                <a:spcPct val="0"/>
              </a:spcBef>
            </a:pPr>
            <a:r>
              <a:rPr lang="en-US" sz="2827">
                <a:solidFill>
                  <a:srgbClr val="000000"/>
                </a:solidFill>
                <a:latin typeface="Lora"/>
                <a:ea typeface="Lora"/>
                <a:cs typeface="Lora"/>
                <a:sym typeface="Lora"/>
              </a:rPr>
              <a:t>Detecting facial key points is a very challenging problem. Facial features vary greatly from one individual to another, and even for a single individual, there is a large amount of variation due to the 3D pose, size, position, viewing angle, and illumination conditions.</a:t>
            </a:r>
          </a:p>
        </p:txBody>
      </p:sp>
      <p:sp>
        <p:nvSpPr>
          <p:cNvPr name="TextBox 10" id="10"/>
          <p:cNvSpPr txBox="true"/>
          <p:nvPr/>
        </p:nvSpPr>
        <p:spPr>
          <a:xfrm rot="0">
            <a:off x="10005846" y="8676653"/>
            <a:ext cx="6138716" cy="251460"/>
          </a:xfrm>
          <a:prstGeom prst="rect">
            <a:avLst/>
          </a:prstGeom>
        </p:spPr>
        <p:txBody>
          <a:bodyPr anchor="t" rtlCol="false" tIns="0" lIns="0" bIns="0" rIns="0">
            <a:spAutoFit/>
          </a:bodyPr>
          <a:lstStyle/>
          <a:p>
            <a:pPr algn="ctr">
              <a:lnSpc>
                <a:spcPts val="1980"/>
              </a:lnSpc>
              <a:spcBef>
                <a:spcPct val="0"/>
              </a:spcBef>
            </a:pPr>
            <a:r>
              <a:rPr lang="en-US" sz="1800">
                <a:solidFill>
                  <a:srgbClr val="000000"/>
                </a:solidFill>
                <a:latin typeface="Lora"/>
                <a:ea typeface="Lora"/>
                <a:cs typeface="Lora"/>
                <a:sym typeface="Lora"/>
              </a:rPr>
              <a:t>Social Media platforms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04033">
            <a:off x="11740924" y="7940647"/>
            <a:ext cx="12649512" cy="8222182"/>
          </a:xfrm>
          <a:custGeom>
            <a:avLst/>
            <a:gdLst/>
            <a:ahLst/>
            <a:cxnLst/>
            <a:rect r="r" b="b" t="t" l="l"/>
            <a:pathLst>
              <a:path h="8222182" w="12649512">
                <a:moveTo>
                  <a:pt x="0" y="0"/>
                </a:moveTo>
                <a:lnTo>
                  <a:pt x="12649512" y="0"/>
                </a:lnTo>
                <a:lnTo>
                  <a:pt x="12649512" y="8222182"/>
                </a:lnTo>
                <a:lnTo>
                  <a:pt x="0" y="8222182"/>
                </a:lnTo>
                <a:lnTo>
                  <a:pt x="0" y="0"/>
                </a:lnTo>
                <a:close/>
              </a:path>
            </a:pathLst>
          </a:custGeom>
          <a:blipFill>
            <a:blip r:embed="rId2"/>
            <a:stretch>
              <a:fillRect l="0" t="0" r="0" b="0"/>
            </a:stretch>
          </a:blipFill>
        </p:spPr>
      </p:sp>
      <p:sp>
        <p:nvSpPr>
          <p:cNvPr name="AutoShape 3" id="3"/>
          <p:cNvSpPr/>
          <p:nvPr/>
        </p:nvSpPr>
        <p:spPr>
          <a:xfrm>
            <a:off x="4541631" y="1142531"/>
            <a:ext cx="8190361" cy="4763"/>
          </a:xfrm>
          <a:prstGeom prst="line">
            <a:avLst/>
          </a:prstGeom>
          <a:ln cap="rnd" w="9525">
            <a:solidFill>
              <a:srgbClr val="393BE4"/>
            </a:solidFill>
            <a:prstDash val="solid"/>
            <a:headEnd type="none" len="sm" w="sm"/>
            <a:tailEnd type="none" len="sm" w="sm"/>
          </a:ln>
        </p:spPr>
      </p:sp>
      <p:sp>
        <p:nvSpPr>
          <p:cNvPr name="Freeform 4" id="4"/>
          <p:cNvSpPr/>
          <p:nvPr/>
        </p:nvSpPr>
        <p:spPr>
          <a:xfrm flipH="false" flipV="false" rot="0">
            <a:off x="10187172" y="2510246"/>
            <a:ext cx="7582382" cy="3907033"/>
          </a:xfrm>
          <a:custGeom>
            <a:avLst/>
            <a:gdLst/>
            <a:ahLst/>
            <a:cxnLst/>
            <a:rect r="r" b="b" t="t" l="l"/>
            <a:pathLst>
              <a:path h="3907033" w="7582382">
                <a:moveTo>
                  <a:pt x="0" y="0"/>
                </a:moveTo>
                <a:lnTo>
                  <a:pt x="7582382" y="0"/>
                </a:lnTo>
                <a:lnTo>
                  <a:pt x="7582382" y="3907033"/>
                </a:lnTo>
                <a:lnTo>
                  <a:pt x="0" y="3907033"/>
                </a:lnTo>
                <a:lnTo>
                  <a:pt x="0" y="0"/>
                </a:lnTo>
                <a:close/>
              </a:path>
            </a:pathLst>
          </a:custGeom>
          <a:blipFill>
            <a:blip r:embed="rId3"/>
            <a:stretch>
              <a:fillRect l="0" t="0" r="0" b="0"/>
            </a:stretch>
          </a:blipFill>
        </p:spPr>
      </p:sp>
      <p:sp>
        <p:nvSpPr>
          <p:cNvPr name="TextBox 5" id="5"/>
          <p:cNvSpPr txBox="true"/>
          <p:nvPr/>
        </p:nvSpPr>
        <p:spPr>
          <a:xfrm rot="0">
            <a:off x="5367193" y="332087"/>
            <a:ext cx="6396930" cy="1117600"/>
          </a:xfrm>
          <a:prstGeom prst="rect">
            <a:avLst/>
          </a:prstGeom>
        </p:spPr>
        <p:txBody>
          <a:bodyPr anchor="t" rtlCol="false" tIns="0" lIns="0" bIns="0" rIns="0">
            <a:spAutoFit/>
          </a:bodyPr>
          <a:lstStyle/>
          <a:p>
            <a:pPr algn="ctr">
              <a:lnSpc>
                <a:spcPts val="4399"/>
              </a:lnSpc>
            </a:pPr>
            <a:r>
              <a:rPr lang="en-US" sz="3999">
                <a:solidFill>
                  <a:srgbClr val="000000"/>
                </a:solidFill>
                <a:latin typeface="Lora"/>
                <a:ea typeface="Lora"/>
                <a:cs typeface="Lora"/>
                <a:sym typeface="Lora"/>
              </a:rPr>
              <a:t>WHAT ARE FACE FILTERS?</a:t>
            </a:r>
          </a:p>
          <a:p>
            <a:pPr algn="ctr">
              <a:lnSpc>
                <a:spcPts val="4399"/>
              </a:lnSpc>
              <a:spcBef>
                <a:spcPct val="0"/>
              </a:spcBef>
            </a:pPr>
          </a:p>
        </p:txBody>
      </p:sp>
      <p:sp>
        <p:nvSpPr>
          <p:cNvPr name="TextBox 6" id="6"/>
          <p:cNvSpPr txBox="true"/>
          <p:nvPr/>
        </p:nvSpPr>
        <p:spPr>
          <a:xfrm rot="0">
            <a:off x="512705" y="2497587"/>
            <a:ext cx="9236368" cy="4717148"/>
          </a:xfrm>
          <a:prstGeom prst="rect">
            <a:avLst/>
          </a:prstGeom>
        </p:spPr>
        <p:txBody>
          <a:bodyPr anchor="t" rtlCol="false" tIns="0" lIns="0" bIns="0" rIns="0">
            <a:spAutoFit/>
          </a:bodyPr>
          <a:lstStyle/>
          <a:p>
            <a:pPr algn="ctr">
              <a:lnSpc>
                <a:spcPts val="3109"/>
              </a:lnSpc>
            </a:pPr>
            <a:r>
              <a:rPr lang="en-US" sz="2827">
                <a:solidFill>
                  <a:srgbClr val="000000"/>
                </a:solidFill>
                <a:latin typeface="Lora"/>
                <a:ea typeface="Lora"/>
                <a:cs typeface="Lora"/>
                <a:sym typeface="Lora"/>
              </a:rPr>
              <a:t>Face filters are digital effects that overlay images or animations onto a user’s face in real-time. They can modify facial features, apply makeup, or add humorous or artistic elements to a photo or video. </a:t>
            </a:r>
          </a:p>
          <a:p>
            <a:pPr algn="ctr">
              <a:lnSpc>
                <a:spcPts val="3109"/>
              </a:lnSpc>
            </a:pPr>
          </a:p>
          <a:p>
            <a:pPr algn="ctr">
              <a:lnSpc>
                <a:spcPts val="3109"/>
              </a:lnSpc>
              <a:spcBef>
                <a:spcPct val="0"/>
              </a:spcBef>
            </a:pPr>
            <a:r>
              <a:rPr lang="en-US" sz="2827">
                <a:solidFill>
                  <a:srgbClr val="000000"/>
                </a:solidFill>
                <a:latin typeface="Lora"/>
                <a:ea typeface="Lora"/>
                <a:cs typeface="Lora"/>
                <a:sym typeface="Lora"/>
              </a:rPr>
              <a:t>Originally popularized through social media apps, face filters use AR technology to track facial landmarks and superimpose digital graphics onto live or captured images. These filters range from subtle enhancements, like smoothing skin tones, to elaborate transformations that turn users into cartoon characters or fantastical creatures.</a:t>
            </a:r>
          </a:p>
        </p:txBody>
      </p:sp>
      <p:sp>
        <p:nvSpPr>
          <p:cNvPr name="TextBox 7" id="7"/>
          <p:cNvSpPr txBox="true"/>
          <p:nvPr/>
        </p:nvSpPr>
        <p:spPr>
          <a:xfrm rot="0">
            <a:off x="10697023" y="6571584"/>
            <a:ext cx="6138716" cy="251460"/>
          </a:xfrm>
          <a:prstGeom prst="rect">
            <a:avLst/>
          </a:prstGeom>
        </p:spPr>
        <p:txBody>
          <a:bodyPr anchor="t" rtlCol="false" tIns="0" lIns="0" bIns="0" rIns="0">
            <a:spAutoFit/>
          </a:bodyPr>
          <a:lstStyle/>
          <a:p>
            <a:pPr algn="ctr">
              <a:lnSpc>
                <a:spcPts val="1980"/>
              </a:lnSpc>
              <a:spcBef>
                <a:spcPct val="0"/>
              </a:spcBef>
            </a:pPr>
            <a:r>
              <a:rPr lang="en-US" sz="1800">
                <a:solidFill>
                  <a:srgbClr val="000000"/>
                </a:solidFill>
                <a:latin typeface="Lora"/>
                <a:ea typeface="Lora"/>
                <a:cs typeface="Lora"/>
                <a:sym typeface="Lora"/>
              </a:rPr>
              <a:t>Examples of face filters applied to a few images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04033">
            <a:off x="11740924" y="7940647"/>
            <a:ext cx="12649512" cy="8222182"/>
          </a:xfrm>
          <a:custGeom>
            <a:avLst/>
            <a:gdLst/>
            <a:ahLst/>
            <a:cxnLst/>
            <a:rect r="r" b="b" t="t" l="l"/>
            <a:pathLst>
              <a:path h="8222182" w="12649512">
                <a:moveTo>
                  <a:pt x="0" y="0"/>
                </a:moveTo>
                <a:lnTo>
                  <a:pt x="12649512" y="0"/>
                </a:lnTo>
                <a:lnTo>
                  <a:pt x="12649512" y="8222182"/>
                </a:lnTo>
                <a:lnTo>
                  <a:pt x="0" y="8222182"/>
                </a:lnTo>
                <a:lnTo>
                  <a:pt x="0" y="0"/>
                </a:lnTo>
                <a:close/>
              </a:path>
            </a:pathLst>
          </a:custGeom>
          <a:blipFill>
            <a:blip r:embed="rId2"/>
            <a:stretch>
              <a:fillRect l="0" t="0" r="0" b="0"/>
            </a:stretch>
          </a:blipFill>
        </p:spPr>
      </p:sp>
      <p:sp>
        <p:nvSpPr>
          <p:cNvPr name="AutoShape 3" id="3"/>
          <p:cNvSpPr/>
          <p:nvPr/>
        </p:nvSpPr>
        <p:spPr>
          <a:xfrm>
            <a:off x="4541631" y="1142531"/>
            <a:ext cx="8190361" cy="4763"/>
          </a:xfrm>
          <a:prstGeom prst="line">
            <a:avLst/>
          </a:prstGeom>
          <a:ln cap="rnd" w="9525">
            <a:solidFill>
              <a:srgbClr val="393BE4"/>
            </a:solidFill>
            <a:prstDash val="solid"/>
            <a:headEnd type="none" len="sm" w="sm"/>
            <a:tailEnd type="none" len="sm" w="sm"/>
          </a:ln>
        </p:spPr>
      </p:sp>
      <p:sp>
        <p:nvSpPr>
          <p:cNvPr name="Freeform 4" id="4"/>
          <p:cNvSpPr/>
          <p:nvPr/>
        </p:nvSpPr>
        <p:spPr>
          <a:xfrm flipH="false" flipV="false" rot="0">
            <a:off x="9585806" y="1571305"/>
            <a:ext cx="8533334" cy="6792703"/>
          </a:xfrm>
          <a:custGeom>
            <a:avLst/>
            <a:gdLst/>
            <a:ahLst/>
            <a:cxnLst/>
            <a:rect r="r" b="b" t="t" l="l"/>
            <a:pathLst>
              <a:path h="6792703" w="8533334">
                <a:moveTo>
                  <a:pt x="0" y="0"/>
                </a:moveTo>
                <a:lnTo>
                  <a:pt x="8533333" y="0"/>
                </a:lnTo>
                <a:lnTo>
                  <a:pt x="8533333" y="6792704"/>
                </a:lnTo>
                <a:lnTo>
                  <a:pt x="0" y="6792704"/>
                </a:lnTo>
                <a:lnTo>
                  <a:pt x="0" y="0"/>
                </a:lnTo>
                <a:close/>
              </a:path>
            </a:pathLst>
          </a:custGeom>
          <a:blipFill>
            <a:blip r:embed="rId3"/>
            <a:stretch>
              <a:fillRect l="0" t="0" r="0" b="0"/>
            </a:stretch>
          </a:blipFill>
        </p:spPr>
      </p:sp>
      <p:sp>
        <p:nvSpPr>
          <p:cNvPr name="TextBox 5" id="5"/>
          <p:cNvSpPr txBox="true"/>
          <p:nvPr/>
        </p:nvSpPr>
        <p:spPr>
          <a:xfrm rot="0">
            <a:off x="5616108" y="332087"/>
            <a:ext cx="5899100" cy="1117600"/>
          </a:xfrm>
          <a:prstGeom prst="rect">
            <a:avLst/>
          </a:prstGeom>
        </p:spPr>
        <p:txBody>
          <a:bodyPr anchor="t" rtlCol="false" tIns="0" lIns="0" bIns="0" rIns="0">
            <a:spAutoFit/>
          </a:bodyPr>
          <a:lstStyle/>
          <a:p>
            <a:pPr algn="ctr">
              <a:lnSpc>
                <a:spcPts val="4399"/>
              </a:lnSpc>
            </a:pPr>
            <a:r>
              <a:rPr lang="en-US" sz="3999">
                <a:solidFill>
                  <a:srgbClr val="000000"/>
                </a:solidFill>
                <a:latin typeface="Lora"/>
                <a:ea typeface="Lora"/>
                <a:cs typeface="Lora"/>
                <a:sym typeface="Lora"/>
              </a:rPr>
              <a:t>TYPES OF FACE FILTERS</a:t>
            </a:r>
          </a:p>
          <a:p>
            <a:pPr algn="ctr">
              <a:lnSpc>
                <a:spcPts val="4399"/>
              </a:lnSpc>
              <a:spcBef>
                <a:spcPct val="0"/>
              </a:spcBef>
            </a:pPr>
          </a:p>
        </p:txBody>
      </p:sp>
      <p:sp>
        <p:nvSpPr>
          <p:cNvPr name="TextBox 6" id="6"/>
          <p:cNvSpPr txBox="true"/>
          <p:nvPr/>
        </p:nvSpPr>
        <p:spPr>
          <a:xfrm rot="0">
            <a:off x="346449" y="2026636"/>
            <a:ext cx="8661471" cy="5901092"/>
          </a:xfrm>
          <a:prstGeom prst="rect">
            <a:avLst/>
          </a:prstGeom>
        </p:spPr>
        <p:txBody>
          <a:bodyPr anchor="t" rtlCol="false" tIns="0" lIns="0" bIns="0" rIns="0">
            <a:spAutoFit/>
          </a:bodyPr>
          <a:lstStyle/>
          <a:p>
            <a:pPr algn="l" marL="511449" indent="-255725" lvl="1">
              <a:lnSpc>
                <a:spcPts val="2605"/>
              </a:lnSpc>
              <a:buFont typeface="Arial"/>
              <a:buChar char="•"/>
            </a:pPr>
            <a:r>
              <a:rPr lang="en-US" sz="2368">
                <a:solidFill>
                  <a:srgbClr val="000000"/>
                </a:solidFill>
                <a:latin typeface="Lora"/>
                <a:ea typeface="Lora"/>
                <a:cs typeface="Lora"/>
                <a:sym typeface="Lora"/>
              </a:rPr>
              <a:t>Beautification Filters: These enhance natural facial features by smoothing skin, adjusting lighting, and adding makeup effects. </a:t>
            </a:r>
          </a:p>
          <a:p>
            <a:pPr algn="l">
              <a:lnSpc>
                <a:spcPts val="2605"/>
              </a:lnSpc>
            </a:pPr>
          </a:p>
          <a:p>
            <a:pPr algn="l" marL="511449" indent="-255725" lvl="1">
              <a:lnSpc>
                <a:spcPts val="2605"/>
              </a:lnSpc>
              <a:buFont typeface="Arial"/>
              <a:buChar char="•"/>
            </a:pPr>
            <a:r>
              <a:rPr lang="en-US" sz="2368">
                <a:solidFill>
                  <a:srgbClr val="000000"/>
                </a:solidFill>
                <a:latin typeface="Lora"/>
                <a:ea typeface="Lora"/>
                <a:cs typeface="Lora"/>
                <a:sym typeface="Lora"/>
              </a:rPr>
              <a:t>Transformative Filters: These alter the user’s appearance drastically, turning them into animals, or fictional characters, or adding humorous elements like oversized glasses or hats.</a:t>
            </a:r>
          </a:p>
          <a:p>
            <a:pPr algn="l">
              <a:lnSpc>
                <a:spcPts val="2605"/>
              </a:lnSpc>
            </a:pPr>
          </a:p>
          <a:p>
            <a:pPr algn="l" marL="511449" indent="-255725" lvl="1">
              <a:lnSpc>
                <a:spcPts val="2605"/>
              </a:lnSpc>
              <a:buFont typeface="Arial"/>
              <a:buChar char="•"/>
            </a:pPr>
            <a:r>
              <a:rPr lang="en-US" sz="2368">
                <a:solidFill>
                  <a:srgbClr val="000000"/>
                </a:solidFill>
                <a:latin typeface="Lora"/>
                <a:ea typeface="Lora"/>
                <a:cs typeface="Lora"/>
                <a:sym typeface="Lora"/>
              </a:rPr>
              <a:t>Interactive Filters: Utilizing facial recognition technology, these filters respond to user actions, such as blinking or smiling, to trigger animations or effects, creating a playful and engaging experience.</a:t>
            </a:r>
          </a:p>
          <a:p>
            <a:pPr algn="l">
              <a:lnSpc>
                <a:spcPts val="2605"/>
              </a:lnSpc>
            </a:pPr>
          </a:p>
          <a:p>
            <a:pPr algn="l" marL="511449" indent="-255725" lvl="1">
              <a:lnSpc>
                <a:spcPts val="2605"/>
              </a:lnSpc>
              <a:buFont typeface="Arial"/>
              <a:buChar char="•"/>
            </a:pPr>
            <a:r>
              <a:rPr lang="en-US" sz="2368">
                <a:solidFill>
                  <a:srgbClr val="000000"/>
                </a:solidFill>
                <a:latin typeface="Lora"/>
                <a:ea typeface="Lora"/>
                <a:cs typeface="Lora"/>
                <a:sym typeface="Lora"/>
              </a:rPr>
              <a:t>Artistic Filters: Inspired by art styles or historical periods, these filters apply creative overlays to photos, mimicking the aesthetics of paintings, sketches, or graphic designs.</a:t>
            </a:r>
          </a:p>
          <a:p>
            <a:pPr algn="l">
              <a:lnSpc>
                <a:spcPts val="2605"/>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04033">
            <a:off x="11740924" y="7940647"/>
            <a:ext cx="12649512" cy="8222182"/>
          </a:xfrm>
          <a:custGeom>
            <a:avLst/>
            <a:gdLst/>
            <a:ahLst/>
            <a:cxnLst/>
            <a:rect r="r" b="b" t="t" l="l"/>
            <a:pathLst>
              <a:path h="8222182" w="12649512">
                <a:moveTo>
                  <a:pt x="0" y="0"/>
                </a:moveTo>
                <a:lnTo>
                  <a:pt x="12649512" y="0"/>
                </a:lnTo>
                <a:lnTo>
                  <a:pt x="12649512" y="8222182"/>
                </a:lnTo>
                <a:lnTo>
                  <a:pt x="0" y="8222182"/>
                </a:lnTo>
                <a:lnTo>
                  <a:pt x="0" y="0"/>
                </a:lnTo>
                <a:close/>
              </a:path>
            </a:pathLst>
          </a:custGeom>
          <a:blipFill>
            <a:blip r:embed="rId2"/>
            <a:stretch>
              <a:fillRect l="0" t="0" r="0" b="0"/>
            </a:stretch>
          </a:blipFill>
        </p:spPr>
      </p:sp>
      <p:sp>
        <p:nvSpPr>
          <p:cNvPr name="AutoShape 3" id="3"/>
          <p:cNvSpPr/>
          <p:nvPr/>
        </p:nvSpPr>
        <p:spPr>
          <a:xfrm>
            <a:off x="4541631" y="1142531"/>
            <a:ext cx="8190361" cy="4763"/>
          </a:xfrm>
          <a:prstGeom prst="line">
            <a:avLst/>
          </a:prstGeom>
          <a:ln cap="rnd" w="9525">
            <a:solidFill>
              <a:srgbClr val="393BE4"/>
            </a:solidFill>
            <a:prstDash val="solid"/>
            <a:headEnd type="none" len="sm" w="sm"/>
            <a:tailEnd type="none" len="sm" w="sm"/>
          </a:ln>
        </p:spPr>
      </p:sp>
      <p:sp>
        <p:nvSpPr>
          <p:cNvPr name="Freeform 4" id="4"/>
          <p:cNvSpPr/>
          <p:nvPr/>
        </p:nvSpPr>
        <p:spPr>
          <a:xfrm flipH="false" flipV="false" rot="0">
            <a:off x="11600715" y="2011713"/>
            <a:ext cx="6342281" cy="5565083"/>
          </a:xfrm>
          <a:custGeom>
            <a:avLst/>
            <a:gdLst/>
            <a:ahLst/>
            <a:cxnLst/>
            <a:rect r="r" b="b" t="t" l="l"/>
            <a:pathLst>
              <a:path h="5565083" w="6342281">
                <a:moveTo>
                  <a:pt x="0" y="0"/>
                </a:moveTo>
                <a:lnTo>
                  <a:pt x="6342281" y="0"/>
                </a:lnTo>
                <a:lnTo>
                  <a:pt x="6342281" y="5565083"/>
                </a:lnTo>
                <a:lnTo>
                  <a:pt x="0" y="5565083"/>
                </a:lnTo>
                <a:lnTo>
                  <a:pt x="0" y="0"/>
                </a:lnTo>
                <a:close/>
              </a:path>
            </a:pathLst>
          </a:custGeom>
          <a:blipFill>
            <a:blip r:embed="rId3"/>
            <a:stretch>
              <a:fillRect l="0" t="-6175" r="-6966" b="-7645"/>
            </a:stretch>
          </a:blipFill>
        </p:spPr>
      </p:sp>
      <p:sp>
        <p:nvSpPr>
          <p:cNvPr name="TextBox 5" id="5"/>
          <p:cNvSpPr txBox="true"/>
          <p:nvPr/>
        </p:nvSpPr>
        <p:spPr>
          <a:xfrm rot="0">
            <a:off x="5893970" y="332087"/>
            <a:ext cx="5343376" cy="1117600"/>
          </a:xfrm>
          <a:prstGeom prst="rect">
            <a:avLst/>
          </a:prstGeom>
        </p:spPr>
        <p:txBody>
          <a:bodyPr anchor="t" rtlCol="false" tIns="0" lIns="0" bIns="0" rIns="0">
            <a:spAutoFit/>
          </a:bodyPr>
          <a:lstStyle/>
          <a:p>
            <a:pPr algn="ctr">
              <a:lnSpc>
                <a:spcPts val="4399"/>
              </a:lnSpc>
            </a:pPr>
            <a:r>
              <a:rPr lang="en-US" sz="3999" spc="-63">
                <a:solidFill>
                  <a:srgbClr val="000000"/>
                </a:solidFill>
                <a:latin typeface="Lora"/>
                <a:ea typeface="Lora"/>
                <a:cs typeface="Lora"/>
                <a:sym typeface="Lora"/>
              </a:rPr>
              <a:t>FACIAL RECOGNITION</a:t>
            </a:r>
          </a:p>
          <a:p>
            <a:pPr algn="ctr">
              <a:lnSpc>
                <a:spcPts val="4399"/>
              </a:lnSpc>
              <a:spcBef>
                <a:spcPct val="0"/>
              </a:spcBef>
            </a:pPr>
          </a:p>
        </p:txBody>
      </p:sp>
      <p:sp>
        <p:nvSpPr>
          <p:cNvPr name="TextBox 6" id="6"/>
          <p:cNvSpPr txBox="true"/>
          <p:nvPr/>
        </p:nvSpPr>
        <p:spPr>
          <a:xfrm rot="0">
            <a:off x="678382" y="2076266"/>
            <a:ext cx="9853891" cy="5500530"/>
          </a:xfrm>
          <a:prstGeom prst="rect">
            <a:avLst/>
          </a:prstGeom>
        </p:spPr>
        <p:txBody>
          <a:bodyPr anchor="t" rtlCol="false" tIns="0" lIns="0" bIns="0" rIns="0">
            <a:spAutoFit/>
          </a:bodyPr>
          <a:lstStyle/>
          <a:p>
            <a:pPr algn="ctr">
              <a:lnSpc>
                <a:spcPts val="3109"/>
              </a:lnSpc>
            </a:pPr>
            <a:r>
              <a:rPr lang="en-US" sz="2827">
                <a:solidFill>
                  <a:srgbClr val="000000"/>
                </a:solidFill>
                <a:latin typeface="Lora"/>
                <a:ea typeface="Lora"/>
                <a:cs typeface="Lora"/>
                <a:sym typeface="Lora"/>
              </a:rPr>
              <a:t>Facial recognition scanning systems also use computer vision technology to identify individuals for security purposes. The most common example of computer vision in facial recognition is for securing smartphones. More advanced uses of facial recognition and biometrics include residential or business security systems that use unique physiological features of individuals to verify their identity. </a:t>
            </a:r>
          </a:p>
          <a:p>
            <a:pPr algn="ctr">
              <a:lnSpc>
                <a:spcPts val="3109"/>
              </a:lnSpc>
            </a:pPr>
          </a:p>
          <a:p>
            <a:pPr algn="ctr">
              <a:lnSpc>
                <a:spcPts val="3109"/>
              </a:lnSpc>
            </a:pPr>
          </a:p>
          <a:p>
            <a:pPr algn="ctr">
              <a:lnSpc>
                <a:spcPts val="3109"/>
              </a:lnSpc>
              <a:spcBef>
                <a:spcPct val="0"/>
              </a:spcBef>
            </a:pPr>
            <a:r>
              <a:rPr lang="en-US" sz="2827">
                <a:solidFill>
                  <a:srgbClr val="000000"/>
                </a:solidFill>
                <a:latin typeface="Lora"/>
                <a:ea typeface="Lora"/>
                <a:cs typeface="Lora"/>
                <a:sym typeface="Lora"/>
              </a:rPr>
              <a:t>Deep learning algorithms can identify the unique patterns in a person’s fingerprints and use them to control access to high-security areas such as high-confidentiality workplaces, such as nuclear powerplants, research labs, and bank vaults.</a:t>
            </a:r>
          </a:p>
        </p:txBody>
      </p:sp>
      <p:sp>
        <p:nvSpPr>
          <p:cNvPr name="TextBox 7" id="7"/>
          <p:cNvSpPr txBox="true"/>
          <p:nvPr/>
        </p:nvSpPr>
        <p:spPr>
          <a:xfrm rot="0">
            <a:off x="11600715" y="7686216"/>
            <a:ext cx="6138716" cy="251460"/>
          </a:xfrm>
          <a:prstGeom prst="rect">
            <a:avLst/>
          </a:prstGeom>
        </p:spPr>
        <p:txBody>
          <a:bodyPr anchor="t" rtlCol="false" tIns="0" lIns="0" bIns="0" rIns="0">
            <a:spAutoFit/>
          </a:bodyPr>
          <a:lstStyle/>
          <a:p>
            <a:pPr algn="ctr">
              <a:lnSpc>
                <a:spcPts val="1980"/>
              </a:lnSpc>
              <a:spcBef>
                <a:spcPct val="0"/>
              </a:spcBef>
            </a:pPr>
            <a:r>
              <a:rPr lang="en-US" sz="1800">
                <a:solidFill>
                  <a:srgbClr val="000000"/>
                </a:solidFill>
                <a:latin typeface="Lora"/>
                <a:ea typeface="Lora"/>
                <a:cs typeface="Lora"/>
                <a:sym typeface="Lora"/>
              </a:rPr>
              <a:t>Face landmarks using Mediapipe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04033">
            <a:off x="11740924" y="7940647"/>
            <a:ext cx="12649512" cy="8222182"/>
          </a:xfrm>
          <a:custGeom>
            <a:avLst/>
            <a:gdLst/>
            <a:ahLst/>
            <a:cxnLst/>
            <a:rect r="r" b="b" t="t" l="l"/>
            <a:pathLst>
              <a:path h="8222182" w="12649512">
                <a:moveTo>
                  <a:pt x="0" y="0"/>
                </a:moveTo>
                <a:lnTo>
                  <a:pt x="12649512" y="0"/>
                </a:lnTo>
                <a:lnTo>
                  <a:pt x="12649512" y="8222182"/>
                </a:lnTo>
                <a:lnTo>
                  <a:pt x="0" y="8222182"/>
                </a:lnTo>
                <a:lnTo>
                  <a:pt x="0" y="0"/>
                </a:lnTo>
                <a:close/>
              </a:path>
            </a:pathLst>
          </a:custGeom>
          <a:blipFill>
            <a:blip r:embed="rId2"/>
            <a:stretch>
              <a:fillRect l="0" t="0" r="0" b="0"/>
            </a:stretch>
          </a:blipFill>
        </p:spPr>
      </p:sp>
      <p:sp>
        <p:nvSpPr>
          <p:cNvPr name="AutoShape 3" id="3"/>
          <p:cNvSpPr/>
          <p:nvPr/>
        </p:nvSpPr>
        <p:spPr>
          <a:xfrm>
            <a:off x="4541631" y="1142531"/>
            <a:ext cx="8190361" cy="4763"/>
          </a:xfrm>
          <a:prstGeom prst="line">
            <a:avLst/>
          </a:prstGeom>
          <a:ln cap="rnd" w="9525">
            <a:solidFill>
              <a:srgbClr val="393BE4"/>
            </a:solidFill>
            <a:prstDash val="solid"/>
            <a:headEnd type="none" len="sm" w="sm"/>
            <a:tailEnd type="none" len="sm" w="sm"/>
          </a:ln>
        </p:spPr>
      </p:sp>
      <p:sp>
        <p:nvSpPr>
          <p:cNvPr name="Freeform 4" id="4"/>
          <p:cNvSpPr/>
          <p:nvPr/>
        </p:nvSpPr>
        <p:spPr>
          <a:xfrm flipH="false" flipV="false" rot="0">
            <a:off x="10109660" y="1410053"/>
            <a:ext cx="7187294" cy="7187294"/>
          </a:xfrm>
          <a:custGeom>
            <a:avLst/>
            <a:gdLst/>
            <a:ahLst/>
            <a:cxnLst/>
            <a:rect r="r" b="b" t="t" l="l"/>
            <a:pathLst>
              <a:path h="7187294" w="7187294">
                <a:moveTo>
                  <a:pt x="0" y="0"/>
                </a:moveTo>
                <a:lnTo>
                  <a:pt x="7187294" y="0"/>
                </a:lnTo>
                <a:lnTo>
                  <a:pt x="7187294" y="7187294"/>
                </a:lnTo>
                <a:lnTo>
                  <a:pt x="0" y="7187294"/>
                </a:lnTo>
                <a:lnTo>
                  <a:pt x="0" y="0"/>
                </a:lnTo>
                <a:close/>
              </a:path>
            </a:pathLst>
          </a:custGeom>
          <a:blipFill>
            <a:blip r:embed="rId3"/>
            <a:stretch>
              <a:fillRect l="0" t="0" r="0" b="0"/>
            </a:stretch>
          </a:blipFill>
        </p:spPr>
      </p:sp>
      <p:sp>
        <p:nvSpPr>
          <p:cNvPr name="TextBox 5" id="5"/>
          <p:cNvSpPr txBox="true"/>
          <p:nvPr/>
        </p:nvSpPr>
        <p:spPr>
          <a:xfrm rot="0">
            <a:off x="6881743" y="332087"/>
            <a:ext cx="3367832" cy="1117600"/>
          </a:xfrm>
          <a:prstGeom prst="rect">
            <a:avLst/>
          </a:prstGeom>
        </p:spPr>
        <p:txBody>
          <a:bodyPr anchor="t" rtlCol="false" tIns="0" lIns="0" bIns="0" rIns="0">
            <a:spAutoFit/>
          </a:bodyPr>
          <a:lstStyle/>
          <a:p>
            <a:pPr algn="ctr">
              <a:lnSpc>
                <a:spcPts val="4399"/>
              </a:lnSpc>
            </a:pPr>
            <a:r>
              <a:rPr lang="en-US" sz="3999">
                <a:solidFill>
                  <a:srgbClr val="000000"/>
                </a:solidFill>
                <a:latin typeface="Lora"/>
                <a:ea typeface="Lora"/>
                <a:cs typeface="Lora"/>
                <a:sym typeface="Lora"/>
              </a:rPr>
              <a:t>IMPORTANCE</a:t>
            </a:r>
          </a:p>
          <a:p>
            <a:pPr algn="ctr">
              <a:lnSpc>
                <a:spcPts val="4399"/>
              </a:lnSpc>
              <a:spcBef>
                <a:spcPct val="0"/>
              </a:spcBef>
            </a:pPr>
          </a:p>
        </p:txBody>
      </p:sp>
      <p:sp>
        <p:nvSpPr>
          <p:cNvPr name="TextBox 6" id="6"/>
          <p:cNvSpPr txBox="true"/>
          <p:nvPr/>
        </p:nvSpPr>
        <p:spPr>
          <a:xfrm rot="0">
            <a:off x="10739380" y="8873572"/>
            <a:ext cx="5927854" cy="499110"/>
          </a:xfrm>
          <a:prstGeom prst="rect">
            <a:avLst/>
          </a:prstGeom>
        </p:spPr>
        <p:txBody>
          <a:bodyPr anchor="t" rtlCol="false" tIns="0" lIns="0" bIns="0" rIns="0">
            <a:spAutoFit/>
          </a:bodyPr>
          <a:lstStyle/>
          <a:p>
            <a:pPr algn="ctr">
              <a:lnSpc>
                <a:spcPts val="1980"/>
              </a:lnSpc>
              <a:spcBef>
                <a:spcPct val="0"/>
              </a:spcBef>
            </a:pPr>
            <a:r>
              <a:rPr lang="en-US" sz="1800">
                <a:solidFill>
                  <a:srgbClr val="000000"/>
                </a:solidFill>
                <a:latin typeface="Lora"/>
                <a:ea typeface="Lora"/>
                <a:cs typeface="Lora"/>
                <a:sym typeface="Lora"/>
              </a:rPr>
              <a:t>We need filters to make photo look aesthetic or even for just entertainment</a:t>
            </a:r>
          </a:p>
        </p:txBody>
      </p:sp>
      <p:sp>
        <p:nvSpPr>
          <p:cNvPr name="TextBox 7" id="7"/>
          <p:cNvSpPr txBox="true"/>
          <p:nvPr/>
        </p:nvSpPr>
        <p:spPr>
          <a:xfrm rot="0">
            <a:off x="359402" y="3241934"/>
            <a:ext cx="8364458" cy="3362535"/>
          </a:xfrm>
          <a:prstGeom prst="rect">
            <a:avLst/>
          </a:prstGeom>
        </p:spPr>
        <p:txBody>
          <a:bodyPr anchor="t" rtlCol="false" tIns="0" lIns="0" bIns="0" rIns="0">
            <a:spAutoFit/>
          </a:bodyPr>
          <a:lstStyle/>
          <a:p>
            <a:pPr algn="l">
              <a:lnSpc>
                <a:spcPts val="3318"/>
              </a:lnSpc>
              <a:spcBef>
                <a:spcPct val="0"/>
              </a:spcBef>
            </a:pPr>
            <a:r>
              <a:rPr lang="en-US" sz="3016">
                <a:solidFill>
                  <a:srgbClr val="000000"/>
                </a:solidFill>
                <a:latin typeface="Lora"/>
                <a:ea typeface="Lora"/>
                <a:cs typeface="Lora"/>
                <a:sym typeface="Lora"/>
              </a:rPr>
              <a:t>Face filters have gained popularity due to their ability to transform mundane images into engaging and entertaining content. They offer a creative outlet for self-expression, allowing users to experiment with different looks and personas. Social media platforms have amplified this trend by integrating filters into their apps,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04033">
            <a:off x="11740924" y="7940647"/>
            <a:ext cx="12649512" cy="8222182"/>
          </a:xfrm>
          <a:custGeom>
            <a:avLst/>
            <a:gdLst/>
            <a:ahLst/>
            <a:cxnLst/>
            <a:rect r="r" b="b" t="t" l="l"/>
            <a:pathLst>
              <a:path h="8222182" w="12649512">
                <a:moveTo>
                  <a:pt x="0" y="0"/>
                </a:moveTo>
                <a:lnTo>
                  <a:pt x="12649512" y="0"/>
                </a:lnTo>
                <a:lnTo>
                  <a:pt x="12649512" y="8222182"/>
                </a:lnTo>
                <a:lnTo>
                  <a:pt x="0" y="8222182"/>
                </a:lnTo>
                <a:lnTo>
                  <a:pt x="0" y="0"/>
                </a:lnTo>
                <a:close/>
              </a:path>
            </a:pathLst>
          </a:custGeom>
          <a:blipFill>
            <a:blip r:embed="rId2"/>
            <a:stretch>
              <a:fillRect l="0" t="0" r="0" b="0"/>
            </a:stretch>
          </a:blipFill>
        </p:spPr>
      </p:sp>
      <p:sp>
        <p:nvSpPr>
          <p:cNvPr name="AutoShape 3" id="3"/>
          <p:cNvSpPr/>
          <p:nvPr/>
        </p:nvSpPr>
        <p:spPr>
          <a:xfrm>
            <a:off x="4541631" y="1142531"/>
            <a:ext cx="8190361" cy="4763"/>
          </a:xfrm>
          <a:prstGeom prst="line">
            <a:avLst/>
          </a:prstGeom>
          <a:ln cap="rnd" w="9525">
            <a:solidFill>
              <a:srgbClr val="393BE4"/>
            </a:solidFill>
            <a:prstDash val="solid"/>
            <a:headEnd type="none" len="sm" w="sm"/>
            <a:tailEnd type="none" len="sm" w="sm"/>
          </a:ln>
        </p:spPr>
      </p:sp>
      <p:sp>
        <p:nvSpPr>
          <p:cNvPr name="Freeform 4" id="4"/>
          <p:cNvSpPr/>
          <p:nvPr/>
        </p:nvSpPr>
        <p:spPr>
          <a:xfrm flipH="false" flipV="false" rot="0">
            <a:off x="13063881" y="2061378"/>
            <a:ext cx="3671928" cy="2231741"/>
          </a:xfrm>
          <a:custGeom>
            <a:avLst/>
            <a:gdLst/>
            <a:ahLst/>
            <a:cxnLst/>
            <a:rect r="r" b="b" t="t" l="l"/>
            <a:pathLst>
              <a:path h="2231741" w="3671928">
                <a:moveTo>
                  <a:pt x="0" y="0"/>
                </a:moveTo>
                <a:lnTo>
                  <a:pt x="3671928" y="0"/>
                </a:lnTo>
                <a:lnTo>
                  <a:pt x="3671928" y="2231740"/>
                </a:lnTo>
                <a:lnTo>
                  <a:pt x="0" y="2231740"/>
                </a:lnTo>
                <a:lnTo>
                  <a:pt x="0" y="0"/>
                </a:lnTo>
                <a:close/>
              </a:path>
            </a:pathLst>
          </a:custGeom>
          <a:blipFill>
            <a:blip r:embed="rId3"/>
            <a:stretch>
              <a:fillRect l="0" t="0" r="0" b="0"/>
            </a:stretch>
          </a:blipFill>
        </p:spPr>
      </p:sp>
      <p:sp>
        <p:nvSpPr>
          <p:cNvPr name="Freeform 5" id="5"/>
          <p:cNvSpPr/>
          <p:nvPr/>
        </p:nvSpPr>
        <p:spPr>
          <a:xfrm flipH="false" flipV="false" rot="0">
            <a:off x="1028700" y="4581493"/>
            <a:ext cx="4467049" cy="4467049"/>
          </a:xfrm>
          <a:custGeom>
            <a:avLst/>
            <a:gdLst/>
            <a:ahLst/>
            <a:cxnLst/>
            <a:rect r="r" b="b" t="t" l="l"/>
            <a:pathLst>
              <a:path h="4467049" w="4467049">
                <a:moveTo>
                  <a:pt x="0" y="0"/>
                </a:moveTo>
                <a:lnTo>
                  <a:pt x="4467049" y="0"/>
                </a:lnTo>
                <a:lnTo>
                  <a:pt x="4467049" y="4467049"/>
                </a:lnTo>
                <a:lnTo>
                  <a:pt x="0" y="4467049"/>
                </a:lnTo>
                <a:lnTo>
                  <a:pt x="0" y="0"/>
                </a:lnTo>
                <a:close/>
              </a:path>
            </a:pathLst>
          </a:custGeom>
          <a:blipFill>
            <a:blip r:embed="rId4"/>
            <a:stretch>
              <a:fillRect l="0" t="0" r="0" b="0"/>
            </a:stretch>
          </a:blipFill>
        </p:spPr>
      </p:sp>
      <p:sp>
        <p:nvSpPr>
          <p:cNvPr name="Freeform 6" id="6"/>
          <p:cNvSpPr/>
          <p:nvPr/>
        </p:nvSpPr>
        <p:spPr>
          <a:xfrm flipH="false" flipV="false" rot="0">
            <a:off x="9632757" y="2061378"/>
            <a:ext cx="2780034" cy="2354341"/>
          </a:xfrm>
          <a:custGeom>
            <a:avLst/>
            <a:gdLst/>
            <a:ahLst/>
            <a:cxnLst/>
            <a:rect r="r" b="b" t="t" l="l"/>
            <a:pathLst>
              <a:path h="2354341" w="2780034">
                <a:moveTo>
                  <a:pt x="0" y="0"/>
                </a:moveTo>
                <a:lnTo>
                  <a:pt x="2780034" y="0"/>
                </a:lnTo>
                <a:lnTo>
                  <a:pt x="2780034" y="2354341"/>
                </a:lnTo>
                <a:lnTo>
                  <a:pt x="0" y="2354341"/>
                </a:lnTo>
                <a:lnTo>
                  <a:pt x="0" y="0"/>
                </a:lnTo>
                <a:close/>
              </a:path>
            </a:pathLst>
          </a:custGeom>
          <a:blipFill>
            <a:blip r:embed="rId5"/>
            <a:stretch>
              <a:fillRect l="0" t="0" r="0" b="0"/>
            </a:stretch>
          </a:blipFill>
        </p:spPr>
      </p:sp>
      <p:sp>
        <p:nvSpPr>
          <p:cNvPr name="TextBox 7" id="7"/>
          <p:cNvSpPr txBox="true"/>
          <p:nvPr/>
        </p:nvSpPr>
        <p:spPr>
          <a:xfrm rot="0">
            <a:off x="4718526" y="332087"/>
            <a:ext cx="7694265" cy="1117600"/>
          </a:xfrm>
          <a:prstGeom prst="rect">
            <a:avLst/>
          </a:prstGeom>
        </p:spPr>
        <p:txBody>
          <a:bodyPr anchor="t" rtlCol="false" tIns="0" lIns="0" bIns="0" rIns="0">
            <a:spAutoFit/>
          </a:bodyPr>
          <a:lstStyle/>
          <a:p>
            <a:pPr algn="ctr">
              <a:lnSpc>
                <a:spcPts val="4399"/>
              </a:lnSpc>
            </a:pPr>
            <a:r>
              <a:rPr lang="en-US" sz="3999">
                <a:solidFill>
                  <a:srgbClr val="000000"/>
                </a:solidFill>
                <a:latin typeface="Lora"/>
                <a:ea typeface="Lora"/>
                <a:cs typeface="Lora"/>
                <a:sym typeface="Lora"/>
              </a:rPr>
              <a:t>HOW DO FACE FILTERS WORK?</a:t>
            </a:r>
          </a:p>
          <a:p>
            <a:pPr algn="ctr">
              <a:lnSpc>
                <a:spcPts val="4399"/>
              </a:lnSpc>
              <a:spcBef>
                <a:spcPct val="0"/>
              </a:spcBef>
            </a:pPr>
          </a:p>
        </p:txBody>
      </p:sp>
      <p:sp>
        <p:nvSpPr>
          <p:cNvPr name="TextBox 8" id="8"/>
          <p:cNvSpPr txBox="true"/>
          <p:nvPr/>
        </p:nvSpPr>
        <p:spPr>
          <a:xfrm rot="0">
            <a:off x="3314151" y="1254939"/>
            <a:ext cx="10079814" cy="408546"/>
          </a:xfrm>
          <a:prstGeom prst="rect">
            <a:avLst/>
          </a:prstGeom>
        </p:spPr>
        <p:txBody>
          <a:bodyPr anchor="t" rtlCol="false" tIns="0" lIns="0" bIns="0" rIns="0">
            <a:spAutoFit/>
          </a:bodyPr>
          <a:lstStyle/>
          <a:p>
            <a:pPr algn="ctr">
              <a:lnSpc>
                <a:spcPts val="3109"/>
              </a:lnSpc>
              <a:spcBef>
                <a:spcPct val="0"/>
              </a:spcBef>
            </a:pPr>
            <a:r>
              <a:rPr lang="en-US" sz="2827" spc="-45">
                <a:solidFill>
                  <a:srgbClr val="000000"/>
                </a:solidFill>
                <a:latin typeface="Lora"/>
                <a:ea typeface="Lora"/>
                <a:cs typeface="Lora"/>
                <a:sym typeface="Lora"/>
              </a:rPr>
              <a:t>Haar feature-based Facial Feature detection</a:t>
            </a:r>
          </a:p>
        </p:txBody>
      </p:sp>
      <p:sp>
        <p:nvSpPr>
          <p:cNvPr name="TextBox 9" id="9"/>
          <p:cNvSpPr txBox="true"/>
          <p:nvPr/>
        </p:nvSpPr>
        <p:spPr>
          <a:xfrm rot="0">
            <a:off x="9343433" y="4397893"/>
            <a:ext cx="6138716" cy="251460"/>
          </a:xfrm>
          <a:prstGeom prst="rect">
            <a:avLst/>
          </a:prstGeom>
        </p:spPr>
        <p:txBody>
          <a:bodyPr anchor="t" rtlCol="false" tIns="0" lIns="0" bIns="0" rIns="0">
            <a:spAutoFit/>
          </a:bodyPr>
          <a:lstStyle/>
          <a:p>
            <a:pPr algn="ctr">
              <a:lnSpc>
                <a:spcPts val="1980"/>
              </a:lnSpc>
              <a:spcBef>
                <a:spcPct val="0"/>
              </a:spcBef>
            </a:pPr>
            <a:r>
              <a:rPr lang="en-US" sz="1800">
                <a:solidFill>
                  <a:srgbClr val="000000"/>
                </a:solidFill>
                <a:latin typeface="Lora"/>
                <a:ea typeface="Lora"/>
                <a:cs typeface="Lora"/>
                <a:sym typeface="Lora"/>
              </a:rPr>
              <a:t>Haar features</a:t>
            </a:r>
          </a:p>
        </p:txBody>
      </p:sp>
      <p:sp>
        <p:nvSpPr>
          <p:cNvPr name="TextBox 10" id="10"/>
          <p:cNvSpPr txBox="true"/>
          <p:nvPr/>
        </p:nvSpPr>
        <p:spPr>
          <a:xfrm rot="0">
            <a:off x="1564401" y="2319837"/>
            <a:ext cx="7579599" cy="1578955"/>
          </a:xfrm>
          <a:prstGeom prst="rect">
            <a:avLst/>
          </a:prstGeom>
        </p:spPr>
        <p:txBody>
          <a:bodyPr anchor="t" rtlCol="false" tIns="0" lIns="0" bIns="0" rIns="0">
            <a:spAutoFit/>
          </a:bodyPr>
          <a:lstStyle/>
          <a:p>
            <a:pPr algn="l">
              <a:lnSpc>
                <a:spcPts val="3109"/>
              </a:lnSpc>
            </a:pPr>
            <a:r>
              <a:rPr lang="en-US" sz="2827" spc="-45">
                <a:solidFill>
                  <a:srgbClr val="000000"/>
                </a:solidFill>
                <a:latin typeface="Lora"/>
                <a:ea typeface="Lora"/>
                <a:cs typeface="Lora"/>
                <a:sym typeface="Lora"/>
              </a:rPr>
              <a:t>The algorithm is trained using a large set of positive (faces) and negative (non-faces) images to detect objects in other images.</a:t>
            </a:r>
          </a:p>
          <a:p>
            <a:pPr algn="l">
              <a:lnSpc>
                <a:spcPts val="3109"/>
              </a:lnSpc>
            </a:pPr>
          </a:p>
        </p:txBody>
      </p:sp>
      <p:sp>
        <p:nvSpPr>
          <p:cNvPr name="TextBox 11" id="11"/>
          <p:cNvSpPr txBox="true"/>
          <p:nvPr/>
        </p:nvSpPr>
        <p:spPr>
          <a:xfrm rot="0">
            <a:off x="192866" y="9153317"/>
            <a:ext cx="6138716" cy="251460"/>
          </a:xfrm>
          <a:prstGeom prst="rect">
            <a:avLst/>
          </a:prstGeom>
        </p:spPr>
        <p:txBody>
          <a:bodyPr anchor="t" rtlCol="false" tIns="0" lIns="0" bIns="0" rIns="0">
            <a:spAutoFit/>
          </a:bodyPr>
          <a:lstStyle/>
          <a:p>
            <a:pPr algn="ctr">
              <a:lnSpc>
                <a:spcPts val="1980"/>
              </a:lnSpc>
              <a:spcBef>
                <a:spcPct val="0"/>
              </a:spcBef>
            </a:pPr>
            <a:r>
              <a:rPr lang="en-US" sz="1800">
                <a:solidFill>
                  <a:srgbClr val="000000"/>
                </a:solidFill>
                <a:latin typeface="Lora"/>
                <a:ea typeface="Lora"/>
                <a:cs typeface="Lora"/>
                <a:sym typeface="Lora"/>
              </a:rPr>
              <a:t>Cascade classified keypoints</a:t>
            </a:r>
          </a:p>
        </p:txBody>
      </p:sp>
      <p:sp>
        <p:nvSpPr>
          <p:cNvPr name="TextBox 12" id="12"/>
          <p:cNvSpPr txBox="true"/>
          <p:nvPr/>
        </p:nvSpPr>
        <p:spPr>
          <a:xfrm rot="0">
            <a:off x="6509835" y="4668404"/>
            <a:ext cx="11555845" cy="4703155"/>
          </a:xfrm>
          <a:prstGeom prst="rect">
            <a:avLst/>
          </a:prstGeom>
        </p:spPr>
        <p:txBody>
          <a:bodyPr anchor="t" rtlCol="false" tIns="0" lIns="0" bIns="0" rIns="0">
            <a:spAutoFit/>
          </a:bodyPr>
          <a:lstStyle/>
          <a:p>
            <a:pPr algn="l">
              <a:lnSpc>
                <a:spcPts val="3109"/>
              </a:lnSpc>
            </a:pPr>
          </a:p>
          <a:p>
            <a:pPr algn="l">
              <a:lnSpc>
                <a:spcPts val="3109"/>
              </a:lnSpc>
            </a:pPr>
            <a:r>
              <a:rPr lang="en-US" sz="2827" spc="-45">
                <a:solidFill>
                  <a:srgbClr val="000000"/>
                </a:solidFill>
                <a:latin typeface="Lora"/>
                <a:ea typeface="Lora"/>
                <a:cs typeface="Lora"/>
                <a:sym typeface="Lora"/>
              </a:rPr>
              <a:t>Haar features are used to extract key patterns by calculating pixel differences between black and white rectangles.</a:t>
            </a:r>
          </a:p>
          <a:p>
            <a:pPr algn="l">
              <a:lnSpc>
                <a:spcPts val="3109"/>
              </a:lnSpc>
            </a:pPr>
            <a:r>
              <a:rPr lang="en-US" sz="2827" spc="-45">
                <a:solidFill>
                  <a:srgbClr val="000000"/>
                </a:solidFill>
                <a:latin typeface="Lora"/>
                <a:ea typeface="Lora"/>
                <a:cs typeface="Lora"/>
                <a:sym typeface="Lora"/>
              </a:rPr>
              <a:t>The integral image technique significantly reduces computational complexity by simplifying pixel sum calculations.</a:t>
            </a:r>
          </a:p>
          <a:p>
            <a:pPr algn="l">
              <a:lnSpc>
                <a:spcPts val="3109"/>
              </a:lnSpc>
            </a:pPr>
          </a:p>
          <a:p>
            <a:pPr algn="l">
              <a:lnSpc>
                <a:spcPts val="3109"/>
              </a:lnSpc>
            </a:pPr>
            <a:r>
              <a:rPr lang="en-US" sz="2827" spc="-45">
                <a:solidFill>
                  <a:srgbClr val="000000"/>
                </a:solidFill>
                <a:latin typeface="Lora"/>
                <a:ea typeface="Lora"/>
                <a:cs typeface="Lora"/>
                <a:sym typeface="Lora"/>
              </a:rPr>
              <a:t>A cascade of classifiers is applied in stages to quickly eliminate non-face regions and improve detection efficiency.</a:t>
            </a:r>
          </a:p>
          <a:p>
            <a:pPr algn="l">
              <a:lnSpc>
                <a:spcPts val="3109"/>
              </a:lnSpc>
            </a:pPr>
            <a:r>
              <a:rPr lang="en-US" sz="2827" spc="-45">
                <a:solidFill>
                  <a:srgbClr val="000000"/>
                </a:solidFill>
                <a:latin typeface="Lora"/>
                <a:ea typeface="Lora"/>
                <a:cs typeface="Lora"/>
                <a:sym typeface="Lora"/>
              </a:rPr>
              <a:t>The final classifier processes 24x24 windows with thousands of features, achieving high accuracy in facial recognition.</a:t>
            </a:r>
          </a:p>
          <a:p>
            <a:pPr algn="l">
              <a:lnSpc>
                <a:spcPts val="3109"/>
              </a:lnSpc>
            </a:pPr>
          </a:p>
          <a:p>
            <a:pPr algn="l">
              <a:lnSpc>
                <a:spcPts val="310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04033">
            <a:off x="11740924" y="7940647"/>
            <a:ext cx="12649512" cy="8222182"/>
          </a:xfrm>
          <a:custGeom>
            <a:avLst/>
            <a:gdLst/>
            <a:ahLst/>
            <a:cxnLst/>
            <a:rect r="r" b="b" t="t" l="l"/>
            <a:pathLst>
              <a:path h="8222182" w="12649512">
                <a:moveTo>
                  <a:pt x="0" y="0"/>
                </a:moveTo>
                <a:lnTo>
                  <a:pt x="12649512" y="0"/>
                </a:lnTo>
                <a:lnTo>
                  <a:pt x="12649512" y="8222182"/>
                </a:lnTo>
                <a:lnTo>
                  <a:pt x="0" y="8222182"/>
                </a:lnTo>
                <a:lnTo>
                  <a:pt x="0" y="0"/>
                </a:lnTo>
                <a:close/>
              </a:path>
            </a:pathLst>
          </a:custGeom>
          <a:blipFill>
            <a:blip r:embed="rId2"/>
            <a:stretch>
              <a:fillRect l="0" t="0" r="0" b="0"/>
            </a:stretch>
          </a:blipFill>
        </p:spPr>
      </p:sp>
      <p:sp>
        <p:nvSpPr>
          <p:cNvPr name="AutoShape 3" id="3"/>
          <p:cNvSpPr/>
          <p:nvPr/>
        </p:nvSpPr>
        <p:spPr>
          <a:xfrm>
            <a:off x="4541631" y="1142531"/>
            <a:ext cx="8190361" cy="4763"/>
          </a:xfrm>
          <a:prstGeom prst="line">
            <a:avLst/>
          </a:prstGeom>
          <a:ln cap="rnd" w="9525">
            <a:solidFill>
              <a:srgbClr val="393BE4"/>
            </a:solidFill>
            <a:prstDash val="solid"/>
            <a:headEnd type="none" len="sm" w="sm"/>
            <a:tailEnd type="none" len="sm" w="sm"/>
          </a:ln>
        </p:spPr>
      </p:sp>
      <p:sp>
        <p:nvSpPr>
          <p:cNvPr name="Freeform 4" id="4"/>
          <p:cNvSpPr/>
          <p:nvPr/>
        </p:nvSpPr>
        <p:spPr>
          <a:xfrm flipH="false" flipV="false" rot="0">
            <a:off x="10853586" y="2209349"/>
            <a:ext cx="6672712" cy="4375719"/>
          </a:xfrm>
          <a:custGeom>
            <a:avLst/>
            <a:gdLst/>
            <a:ahLst/>
            <a:cxnLst/>
            <a:rect r="r" b="b" t="t" l="l"/>
            <a:pathLst>
              <a:path h="4375719" w="6672712">
                <a:moveTo>
                  <a:pt x="0" y="0"/>
                </a:moveTo>
                <a:lnTo>
                  <a:pt x="6672712" y="0"/>
                </a:lnTo>
                <a:lnTo>
                  <a:pt x="6672712" y="4375719"/>
                </a:lnTo>
                <a:lnTo>
                  <a:pt x="0" y="4375719"/>
                </a:lnTo>
                <a:lnTo>
                  <a:pt x="0" y="0"/>
                </a:lnTo>
                <a:close/>
              </a:path>
            </a:pathLst>
          </a:custGeom>
          <a:blipFill>
            <a:blip r:embed="rId3"/>
            <a:stretch>
              <a:fillRect l="0" t="0" r="0" b="0"/>
            </a:stretch>
          </a:blipFill>
        </p:spPr>
      </p:sp>
      <p:sp>
        <p:nvSpPr>
          <p:cNvPr name="Freeform 5" id="5"/>
          <p:cNvSpPr/>
          <p:nvPr/>
        </p:nvSpPr>
        <p:spPr>
          <a:xfrm flipH="false" flipV="false" rot="0">
            <a:off x="700362" y="6513741"/>
            <a:ext cx="6286406" cy="3184878"/>
          </a:xfrm>
          <a:custGeom>
            <a:avLst/>
            <a:gdLst/>
            <a:ahLst/>
            <a:cxnLst/>
            <a:rect r="r" b="b" t="t" l="l"/>
            <a:pathLst>
              <a:path h="3184878" w="6286406">
                <a:moveTo>
                  <a:pt x="0" y="0"/>
                </a:moveTo>
                <a:lnTo>
                  <a:pt x="6286406" y="0"/>
                </a:lnTo>
                <a:lnTo>
                  <a:pt x="6286406" y="3184878"/>
                </a:lnTo>
                <a:lnTo>
                  <a:pt x="0" y="3184878"/>
                </a:lnTo>
                <a:lnTo>
                  <a:pt x="0" y="0"/>
                </a:lnTo>
                <a:close/>
              </a:path>
            </a:pathLst>
          </a:custGeom>
          <a:blipFill>
            <a:blip r:embed="rId4"/>
            <a:stretch>
              <a:fillRect l="-2349" t="0" r="0" b="0"/>
            </a:stretch>
          </a:blipFill>
        </p:spPr>
      </p:sp>
      <p:sp>
        <p:nvSpPr>
          <p:cNvPr name="Freeform 6" id="6"/>
          <p:cNvSpPr/>
          <p:nvPr/>
        </p:nvSpPr>
        <p:spPr>
          <a:xfrm flipH="false" flipV="false" rot="0">
            <a:off x="7164820" y="6585068"/>
            <a:ext cx="3041711" cy="3184878"/>
          </a:xfrm>
          <a:custGeom>
            <a:avLst/>
            <a:gdLst/>
            <a:ahLst/>
            <a:cxnLst/>
            <a:rect r="r" b="b" t="t" l="l"/>
            <a:pathLst>
              <a:path h="3184878" w="3041711">
                <a:moveTo>
                  <a:pt x="0" y="0"/>
                </a:moveTo>
                <a:lnTo>
                  <a:pt x="3041711" y="0"/>
                </a:lnTo>
                <a:lnTo>
                  <a:pt x="3041711" y="3184877"/>
                </a:lnTo>
                <a:lnTo>
                  <a:pt x="0" y="3184877"/>
                </a:lnTo>
                <a:lnTo>
                  <a:pt x="0" y="0"/>
                </a:lnTo>
                <a:close/>
              </a:path>
            </a:pathLst>
          </a:custGeom>
          <a:blipFill>
            <a:blip r:embed="rId5"/>
            <a:stretch>
              <a:fillRect l="-70670" t="-37203" r="-79069" b="-48349"/>
            </a:stretch>
          </a:blipFill>
        </p:spPr>
      </p:sp>
      <p:sp>
        <p:nvSpPr>
          <p:cNvPr name="TextBox 7" id="7"/>
          <p:cNvSpPr txBox="true"/>
          <p:nvPr/>
        </p:nvSpPr>
        <p:spPr>
          <a:xfrm rot="0">
            <a:off x="3843565" y="332087"/>
            <a:ext cx="9444186" cy="1117600"/>
          </a:xfrm>
          <a:prstGeom prst="rect">
            <a:avLst/>
          </a:prstGeom>
        </p:spPr>
        <p:txBody>
          <a:bodyPr anchor="t" rtlCol="false" tIns="0" lIns="0" bIns="0" rIns="0">
            <a:spAutoFit/>
          </a:bodyPr>
          <a:lstStyle/>
          <a:p>
            <a:pPr algn="ctr">
              <a:lnSpc>
                <a:spcPts val="4399"/>
              </a:lnSpc>
            </a:pPr>
            <a:r>
              <a:rPr lang="en-US" sz="3999">
                <a:solidFill>
                  <a:srgbClr val="000000"/>
                </a:solidFill>
                <a:latin typeface="Lora"/>
                <a:ea typeface="Lora"/>
                <a:cs typeface="Lora"/>
                <a:sym typeface="Lora"/>
              </a:rPr>
              <a:t>LANDMARK POINTS FROM FACE MESH</a:t>
            </a:r>
          </a:p>
          <a:p>
            <a:pPr algn="ctr">
              <a:lnSpc>
                <a:spcPts val="4399"/>
              </a:lnSpc>
              <a:spcBef>
                <a:spcPct val="0"/>
              </a:spcBef>
            </a:pPr>
          </a:p>
        </p:txBody>
      </p:sp>
      <p:sp>
        <p:nvSpPr>
          <p:cNvPr name="TextBox 8" id="8"/>
          <p:cNvSpPr txBox="true"/>
          <p:nvPr/>
        </p:nvSpPr>
        <p:spPr>
          <a:xfrm rot="0">
            <a:off x="317960" y="2517429"/>
            <a:ext cx="10079814" cy="3531580"/>
          </a:xfrm>
          <a:prstGeom prst="rect">
            <a:avLst/>
          </a:prstGeom>
        </p:spPr>
        <p:txBody>
          <a:bodyPr anchor="t" rtlCol="false" tIns="0" lIns="0" bIns="0" rIns="0">
            <a:spAutoFit/>
          </a:bodyPr>
          <a:lstStyle/>
          <a:p>
            <a:pPr algn="l" marL="610386" indent="-305193" lvl="1">
              <a:lnSpc>
                <a:spcPts val="3109"/>
              </a:lnSpc>
              <a:spcBef>
                <a:spcPct val="0"/>
              </a:spcBef>
              <a:buAutoNum type="arabicPeriod" startAt="1"/>
            </a:pPr>
            <a:r>
              <a:rPr lang="en-US" sz="2827">
                <a:solidFill>
                  <a:srgbClr val="000000"/>
                </a:solidFill>
                <a:latin typeface="Lora"/>
                <a:ea typeface="Lora"/>
                <a:cs typeface="Lora"/>
                <a:sym typeface="Lora"/>
              </a:rPr>
              <a:t>Detect 468 Facial Landmarks using Mediapipe Face Mesh</a:t>
            </a:r>
          </a:p>
          <a:p>
            <a:pPr algn="l" marL="610386" indent="-305193" lvl="1">
              <a:lnSpc>
                <a:spcPts val="3109"/>
              </a:lnSpc>
              <a:spcBef>
                <a:spcPct val="0"/>
              </a:spcBef>
              <a:buAutoNum type="arabicPeriod" startAt="1"/>
            </a:pPr>
            <a:r>
              <a:rPr lang="en-US" sz="2827">
                <a:solidFill>
                  <a:srgbClr val="000000"/>
                </a:solidFill>
                <a:latin typeface="Lora"/>
                <a:ea typeface="Lora"/>
                <a:cs typeface="Lora"/>
                <a:sym typeface="Lora"/>
              </a:rPr>
              <a:t>Select the relevant landmarks </a:t>
            </a:r>
          </a:p>
          <a:p>
            <a:pPr algn="l" marL="610386" indent="-305193" lvl="1">
              <a:lnSpc>
                <a:spcPts val="3109"/>
              </a:lnSpc>
              <a:spcBef>
                <a:spcPct val="0"/>
              </a:spcBef>
              <a:buAutoNum type="arabicPeriod" startAt="1"/>
            </a:pPr>
            <a:r>
              <a:rPr lang="en-US" sz="2827">
                <a:solidFill>
                  <a:srgbClr val="000000"/>
                </a:solidFill>
                <a:latin typeface="Lora"/>
                <a:ea typeface="Lora"/>
                <a:cs typeface="Lora"/>
                <a:sym typeface="Lora"/>
              </a:rPr>
              <a:t>Annotate the filters with the selected landmarks</a:t>
            </a:r>
          </a:p>
          <a:p>
            <a:pPr algn="l" marL="610386" indent="-305193" lvl="1">
              <a:lnSpc>
                <a:spcPts val="3109"/>
              </a:lnSpc>
              <a:spcBef>
                <a:spcPct val="0"/>
              </a:spcBef>
              <a:buAutoNum type="arabicPeriod" startAt="1"/>
            </a:pPr>
            <a:r>
              <a:rPr lang="en-US" sz="2827">
                <a:solidFill>
                  <a:srgbClr val="000000"/>
                </a:solidFill>
                <a:latin typeface="Lora"/>
                <a:ea typeface="Lora"/>
                <a:cs typeface="Lora"/>
                <a:sym typeface="Lora"/>
              </a:rPr>
              <a:t>Load annotations</a:t>
            </a:r>
          </a:p>
          <a:p>
            <a:pPr algn="l" marL="610386" indent="-305193" lvl="1">
              <a:lnSpc>
                <a:spcPts val="3109"/>
              </a:lnSpc>
              <a:spcBef>
                <a:spcPct val="0"/>
              </a:spcBef>
              <a:buAutoNum type="arabicPeriod" startAt="1"/>
            </a:pPr>
            <a:r>
              <a:rPr lang="en-US" sz="2827">
                <a:solidFill>
                  <a:srgbClr val="000000"/>
                </a:solidFill>
                <a:latin typeface="Lora"/>
                <a:ea typeface="Lora"/>
                <a:cs typeface="Lora"/>
                <a:sym typeface="Lora"/>
              </a:rPr>
              <a:t>Detect landmark points of the face</a:t>
            </a:r>
          </a:p>
          <a:p>
            <a:pPr algn="l" marL="610386" indent="-305193" lvl="1">
              <a:lnSpc>
                <a:spcPts val="3109"/>
              </a:lnSpc>
              <a:spcBef>
                <a:spcPct val="0"/>
              </a:spcBef>
              <a:buAutoNum type="arabicPeriod" startAt="1"/>
            </a:pPr>
            <a:r>
              <a:rPr lang="en-US" sz="2827">
                <a:solidFill>
                  <a:srgbClr val="000000"/>
                </a:solidFill>
                <a:latin typeface="Lora"/>
                <a:ea typeface="Lora"/>
                <a:cs typeface="Lora"/>
                <a:sym typeface="Lora"/>
              </a:rPr>
              <a:t>Stabilize the landmark points</a:t>
            </a:r>
          </a:p>
          <a:p>
            <a:pPr algn="l" marL="610386" indent="-305193" lvl="1">
              <a:lnSpc>
                <a:spcPts val="3109"/>
              </a:lnSpc>
              <a:spcBef>
                <a:spcPct val="0"/>
              </a:spcBef>
              <a:buAutoNum type="arabicPeriod" startAt="1"/>
            </a:pPr>
            <a:r>
              <a:rPr lang="en-US" sz="2827">
                <a:solidFill>
                  <a:srgbClr val="000000"/>
                </a:solidFill>
                <a:latin typeface="Lora"/>
                <a:ea typeface="Lora"/>
                <a:cs typeface="Lora"/>
                <a:sym typeface="Lora"/>
              </a:rPr>
              <a:t>Transform the Filter on the face using the landmarks</a:t>
            </a:r>
          </a:p>
          <a:p>
            <a:pPr algn="l">
              <a:lnSpc>
                <a:spcPts val="3109"/>
              </a:lnSpc>
              <a:spcBef>
                <a:spcPct val="0"/>
              </a:spcBef>
            </a:pPr>
          </a:p>
        </p:txBody>
      </p:sp>
      <p:sp>
        <p:nvSpPr>
          <p:cNvPr name="TextBox 9" id="9"/>
          <p:cNvSpPr txBox="true"/>
          <p:nvPr/>
        </p:nvSpPr>
        <p:spPr>
          <a:xfrm rot="0">
            <a:off x="11120584" y="6741719"/>
            <a:ext cx="6138716" cy="499110"/>
          </a:xfrm>
          <a:prstGeom prst="rect">
            <a:avLst/>
          </a:prstGeom>
        </p:spPr>
        <p:txBody>
          <a:bodyPr anchor="t" rtlCol="false" tIns="0" lIns="0" bIns="0" rIns="0">
            <a:spAutoFit/>
          </a:bodyPr>
          <a:lstStyle/>
          <a:p>
            <a:pPr algn="ctr">
              <a:lnSpc>
                <a:spcPts val="1980"/>
              </a:lnSpc>
              <a:spcBef>
                <a:spcPct val="0"/>
              </a:spcBef>
            </a:pPr>
            <a:r>
              <a:rPr lang="en-US" sz="1800">
                <a:solidFill>
                  <a:srgbClr val="000000"/>
                </a:solidFill>
                <a:latin typeface="Lora"/>
                <a:ea typeface="Lora"/>
                <a:cs typeface="Lora"/>
                <a:sym typeface="Lora"/>
              </a:rPr>
              <a:t>Obama photo - set of landmarks in the left image and the triangulation in the right image.</a:t>
            </a:r>
          </a:p>
        </p:txBody>
      </p:sp>
      <p:sp>
        <p:nvSpPr>
          <p:cNvPr name="TextBox 10" id="10"/>
          <p:cNvSpPr txBox="true"/>
          <p:nvPr/>
        </p:nvSpPr>
        <p:spPr>
          <a:xfrm rot="0">
            <a:off x="774208" y="9791876"/>
            <a:ext cx="6138716" cy="499110"/>
          </a:xfrm>
          <a:prstGeom prst="rect">
            <a:avLst/>
          </a:prstGeom>
        </p:spPr>
        <p:txBody>
          <a:bodyPr anchor="t" rtlCol="false" tIns="0" lIns="0" bIns="0" rIns="0">
            <a:spAutoFit/>
          </a:bodyPr>
          <a:lstStyle/>
          <a:p>
            <a:pPr algn="ctr">
              <a:lnSpc>
                <a:spcPts val="1980"/>
              </a:lnSpc>
            </a:pPr>
            <a:r>
              <a:rPr lang="en-US" sz="1800">
                <a:solidFill>
                  <a:srgbClr val="000000"/>
                </a:solidFill>
                <a:latin typeface="Lora"/>
                <a:ea typeface="Lora"/>
                <a:cs typeface="Lora"/>
                <a:sym typeface="Lora"/>
              </a:rPr>
              <a:t>Annotating filters with points</a:t>
            </a:r>
          </a:p>
          <a:p>
            <a:pPr algn="ctr">
              <a:lnSpc>
                <a:spcPts val="198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04033">
            <a:off x="11740924" y="7940647"/>
            <a:ext cx="12649512" cy="8222182"/>
          </a:xfrm>
          <a:custGeom>
            <a:avLst/>
            <a:gdLst/>
            <a:ahLst/>
            <a:cxnLst/>
            <a:rect r="r" b="b" t="t" l="l"/>
            <a:pathLst>
              <a:path h="8222182" w="12649512">
                <a:moveTo>
                  <a:pt x="0" y="0"/>
                </a:moveTo>
                <a:lnTo>
                  <a:pt x="12649512" y="0"/>
                </a:lnTo>
                <a:lnTo>
                  <a:pt x="12649512" y="8222182"/>
                </a:lnTo>
                <a:lnTo>
                  <a:pt x="0" y="8222182"/>
                </a:lnTo>
                <a:lnTo>
                  <a:pt x="0" y="0"/>
                </a:lnTo>
                <a:close/>
              </a:path>
            </a:pathLst>
          </a:custGeom>
          <a:blipFill>
            <a:blip r:embed="rId2"/>
            <a:stretch>
              <a:fillRect l="0" t="0" r="0" b="0"/>
            </a:stretch>
          </a:blipFill>
        </p:spPr>
      </p:sp>
      <p:sp>
        <p:nvSpPr>
          <p:cNvPr name="AutoShape 3" id="3"/>
          <p:cNvSpPr/>
          <p:nvPr/>
        </p:nvSpPr>
        <p:spPr>
          <a:xfrm>
            <a:off x="4541631" y="1142531"/>
            <a:ext cx="8190361" cy="4763"/>
          </a:xfrm>
          <a:prstGeom prst="line">
            <a:avLst/>
          </a:prstGeom>
          <a:ln cap="rnd" w="9525">
            <a:solidFill>
              <a:srgbClr val="393BE4"/>
            </a:solidFill>
            <a:prstDash val="solid"/>
            <a:headEnd type="none" len="sm" w="sm"/>
            <a:tailEnd type="none" len="sm" w="sm"/>
          </a:ln>
        </p:spPr>
      </p:sp>
      <p:sp>
        <p:nvSpPr>
          <p:cNvPr name="Freeform 4" id="4"/>
          <p:cNvSpPr/>
          <p:nvPr/>
        </p:nvSpPr>
        <p:spPr>
          <a:xfrm flipH="false" flipV="false" rot="0">
            <a:off x="607721" y="2250532"/>
            <a:ext cx="4633306" cy="5230179"/>
          </a:xfrm>
          <a:custGeom>
            <a:avLst/>
            <a:gdLst/>
            <a:ahLst/>
            <a:cxnLst/>
            <a:rect r="r" b="b" t="t" l="l"/>
            <a:pathLst>
              <a:path h="5230179" w="4633306">
                <a:moveTo>
                  <a:pt x="0" y="0"/>
                </a:moveTo>
                <a:lnTo>
                  <a:pt x="4633306" y="0"/>
                </a:lnTo>
                <a:lnTo>
                  <a:pt x="4633306" y="5230179"/>
                </a:lnTo>
                <a:lnTo>
                  <a:pt x="0" y="5230179"/>
                </a:lnTo>
                <a:lnTo>
                  <a:pt x="0" y="0"/>
                </a:lnTo>
                <a:close/>
              </a:path>
            </a:pathLst>
          </a:custGeom>
          <a:blipFill>
            <a:blip r:embed="rId3"/>
            <a:stretch>
              <a:fillRect l="-19179" t="-4607" r="-19504" b="-6387"/>
            </a:stretch>
          </a:blipFill>
        </p:spPr>
      </p:sp>
      <p:sp>
        <p:nvSpPr>
          <p:cNvPr name="Freeform 5" id="5"/>
          <p:cNvSpPr/>
          <p:nvPr/>
        </p:nvSpPr>
        <p:spPr>
          <a:xfrm flipH="false" flipV="false" rot="0">
            <a:off x="6327856" y="2250532"/>
            <a:ext cx="5423423" cy="5422350"/>
          </a:xfrm>
          <a:custGeom>
            <a:avLst/>
            <a:gdLst/>
            <a:ahLst/>
            <a:cxnLst/>
            <a:rect r="r" b="b" t="t" l="l"/>
            <a:pathLst>
              <a:path h="5422350" w="5423423">
                <a:moveTo>
                  <a:pt x="0" y="0"/>
                </a:moveTo>
                <a:lnTo>
                  <a:pt x="5423423" y="0"/>
                </a:lnTo>
                <a:lnTo>
                  <a:pt x="5423423" y="5422350"/>
                </a:lnTo>
                <a:lnTo>
                  <a:pt x="0" y="5422350"/>
                </a:lnTo>
                <a:lnTo>
                  <a:pt x="0" y="0"/>
                </a:lnTo>
                <a:close/>
              </a:path>
            </a:pathLst>
          </a:custGeom>
          <a:blipFill>
            <a:blip r:embed="rId4"/>
            <a:stretch>
              <a:fillRect l="-20550" t="-5277" r="-9091" b="-1324"/>
            </a:stretch>
          </a:blipFill>
        </p:spPr>
      </p:sp>
      <p:sp>
        <p:nvSpPr>
          <p:cNvPr name="Freeform 6" id="6"/>
          <p:cNvSpPr/>
          <p:nvPr/>
        </p:nvSpPr>
        <p:spPr>
          <a:xfrm flipH="false" flipV="false" rot="0">
            <a:off x="12838108" y="2083139"/>
            <a:ext cx="4814212" cy="5564966"/>
          </a:xfrm>
          <a:custGeom>
            <a:avLst/>
            <a:gdLst/>
            <a:ahLst/>
            <a:cxnLst/>
            <a:rect r="r" b="b" t="t" l="l"/>
            <a:pathLst>
              <a:path h="5564966" w="4814212">
                <a:moveTo>
                  <a:pt x="0" y="0"/>
                </a:moveTo>
                <a:lnTo>
                  <a:pt x="4814211" y="0"/>
                </a:lnTo>
                <a:lnTo>
                  <a:pt x="4814211" y="5564965"/>
                </a:lnTo>
                <a:lnTo>
                  <a:pt x="0" y="5564965"/>
                </a:lnTo>
                <a:lnTo>
                  <a:pt x="0" y="0"/>
                </a:lnTo>
                <a:close/>
              </a:path>
            </a:pathLst>
          </a:custGeom>
          <a:blipFill>
            <a:blip r:embed="rId5"/>
            <a:stretch>
              <a:fillRect l="-10949" t="0" r="-11048" b="-3706"/>
            </a:stretch>
          </a:blipFill>
        </p:spPr>
      </p:sp>
      <p:sp>
        <p:nvSpPr>
          <p:cNvPr name="TextBox 7" id="7"/>
          <p:cNvSpPr txBox="true"/>
          <p:nvPr/>
        </p:nvSpPr>
        <p:spPr>
          <a:xfrm rot="0">
            <a:off x="3926440" y="286869"/>
            <a:ext cx="9698682" cy="565150"/>
          </a:xfrm>
          <a:prstGeom prst="rect">
            <a:avLst/>
          </a:prstGeom>
        </p:spPr>
        <p:txBody>
          <a:bodyPr anchor="t" rtlCol="false" tIns="0" lIns="0" bIns="0" rIns="0">
            <a:spAutoFit/>
          </a:bodyPr>
          <a:lstStyle/>
          <a:p>
            <a:pPr algn="ctr">
              <a:lnSpc>
                <a:spcPts val="4399"/>
              </a:lnSpc>
              <a:spcBef>
                <a:spcPct val="0"/>
              </a:spcBef>
            </a:pPr>
            <a:r>
              <a:rPr lang="en-US" sz="3999">
                <a:solidFill>
                  <a:srgbClr val="000000"/>
                </a:solidFill>
                <a:latin typeface="Lora"/>
                <a:ea typeface="Lora"/>
                <a:cs typeface="Lora"/>
                <a:sym typeface="Lora"/>
              </a:rPr>
              <a:t>EXAMPLES WITH REAL TIME TRACKING</a:t>
            </a:r>
          </a:p>
        </p:txBody>
      </p:sp>
      <p:sp>
        <p:nvSpPr>
          <p:cNvPr name="TextBox 8" id="8"/>
          <p:cNvSpPr txBox="true"/>
          <p:nvPr/>
        </p:nvSpPr>
        <p:spPr>
          <a:xfrm rot="0">
            <a:off x="452459" y="7880952"/>
            <a:ext cx="4943830" cy="408546"/>
          </a:xfrm>
          <a:prstGeom prst="rect">
            <a:avLst/>
          </a:prstGeom>
        </p:spPr>
        <p:txBody>
          <a:bodyPr anchor="t" rtlCol="false" tIns="0" lIns="0" bIns="0" rIns="0">
            <a:spAutoFit/>
          </a:bodyPr>
          <a:lstStyle/>
          <a:p>
            <a:pPr algn="ctr">
              <a:lnSpc>
                <a:spcPts val="3109"/>
              </a:lnSpc>
              <a:spcBef>
                <a:spcPct val="0"/>
              </a:spcBef>
            </a:pPr>
            <a:r>
              <a:rPr lang="en-US" sz="2827">
                <a:solidFill>
                  <a:srgbClr val="000000"/>
                </a:solidFill>
                <a:latin typeface="Lora"/>
                <a:ea typeface="Lora"/>
                <a:cs typeface="Lora"/>
                <a:sym typeface="Lora"/>
              </a:rPr>
              <a:t>(Overlaid object) OpenCv </a:t>
            </a:r>
          </a:p>
        </p:txBody>
      </p:sp>
      <p:sp>
        <p:nvSpPr>
          <p:cNvPr name="TextBox 9" id="9"/>
          <p:cNvSpPr txBox="true"/>
          <p:nvPr/>
        </p:nvSpPr>
        <p:spPr>
          <a:xfrm rot="0">
            <a:off x="6597566" y="7880952"/>
            <a:ext cx="4356430" cy="408546"/>
          </a:xfrm>
          <a:prstGeom prst="rect">
            <a:avLst/>
          </a:prstGeom>
        </p:spPr>
        <p:txBody>
          <a:bodyPr anchor="t" rtlCol="false" tIns="0" lIns="0" bIns="0" rIns="0">
            <a:spAutoFit/>
          </a:bodyPr>
          <a:lstStyle/>
          <a:p>
            <a:pPr algn="ctr">
              <a:lnSpc>
                <a:spcPts val="3109"/>
              </a:lnSpc>
              <a:spcBef>
                <a:spcPct val="0"/>
              </a:spcBef>
            </a:pPr>
            <a:r>
              <a:rPr lang="en-US" sz="2827">
                <a:solidFill>
                  <a:srgbClr val="000000"/>
                </a:solidFill>
                <a:latin typeface="Lora"/>
                <a:ea typeface="Lora"/>
                <a:cs typeface="Lora"/>
                <a:sym typeface="Lora"/>
              </a:rPr>
              <a:t>(Mask) Mediapipe</a:t>
            </a:r>
          </a:p>
        </p:txBody>
      </p:sp>
      <p:sp>
        <p:nvSpPr>
          <p:cNvPr name="TextBox 10" id="10"/>
          <p:cNvSpPr txBox="true"/>
          <p:nvPr/>
        </p:nvSpPr>
        <p:spPr>
          <a:xfrm rot="0">
            <a:off x="12902870" y="7880952"/>
            <a:ext cx="4356430" cy="408546"/>
          </a:xfrm>
          <a:prstGeom prst="rect">
            <a:avLst/>
          </a:prstGeom>
        </p:spPr>
        <p:txBody>
          <a:bodyPr anchor="t" rtlCol="false" tIns="0" lIns="0" bIns="0" rIns="0">
            <a:spAutoFit/>
          </a:bodyPr>
          <a:lstStyle/>
          <a:p>
            <a:pPr algn="ctr">
              <a:lnSpc>
                <a:spcPts val="3109"/>
              </a:lnSpc>
              <a:spcBef>
                <a:spcPct val="0"/>
              </a:spcBef>
            </a:pPr>
            <a:r>
              <a:rPr lang="en-US" sz="2827">
                <a:solidFill>
                  <a:srgbClr val="000000"/>
                </a:solidFill>
                <a:latin typeface="Lora"/>
                <a:ea typeface="Lora"/>
                <a:cs typeface="Lora"/>
                <a:sym typeface="Lora"/>
              </a:rPr>
              <a:t>(Beauty filter) Mediapipe</a:t>
            </a:r>
          </a:p>
        </p:txBody>
      </p:sp>
      <p:sp>
        <p:nvSpPr>
          <p:cNvPr name="TextBox 11" id="11"/>
          <p:cNvSpPr txBox="true"/>
          <p:nvPr/>
        </p:nvSpPr>
        <p:spPr>
          <a:xfrm rot="0">
            <a:off x="2523133" y="9289624"/>
            <a:ext cx="12505297" cy="654630"/>
          </a:xfrm>
          <a:prstGeom prst="rect">
            <a:avLst/>
          </a:prstGeom>
        </p:spPr>
        <p:txBody>
          <a:bodyPr anchor="t" rtlCol="false" tIns="0" lIns="0" bIns="0" rIns="0">
            <a:spAutoFit/>
          </a:bodyPr>
          <a:lstStyle/>
          <a:p>
            <a:pPr algn="l">
              <a:lnSpc>
                <a:spcPts val="5199"/>
              </a:lnSpc>
            </a:pPr>
            <a:r>
              <a:rPr lang="en-US" sz="3714" u="sng">
                <a:solidFill>
                  <a:srgbClr val="000000"/>
                </a:solidFill>
                <a:latin typeface="Arimo"/>
                <a:ea typeface="Arimo"/>
                <a:cs typeface="Arimo"/>
                <a:sym typeface="Arimo"/>
                <a:hlinkClick r:id="rId6" tooltip="https://github.com/Yerassyl04/CompVision/tree/main/filter10"/>
              </a:rPr>
              <a:t>https://github.com/Yerassyl04/CompVision/tree/main/filter10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DAGh-F9Vdm0</dc:identifier>
  <dcterms:modified xsi:type="dcterms:W3CDTF">2011-08-01T06:04:30Z</dcterms:modified>
  <cp:revision>1</cp:revision>
  <dc:title>masks</dc:title>
</cp:coreProperties>
</file>